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446BD-9F14-4941-A1CE-52AFFB2C21A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32DD5-2610-48DB-838D-E78BD21A7E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Extensión</a:t>
            </a:r>
            <a:r>
              <a:rPr lang="en-US" dirty="0" smtClean="0"/>
              <a:t>:  </a:t>
            </a:r>
            <a:r>
              <a:rPr lang="en-US" dirty="0" err="1" smtClean="0"/>
              <a:t>Escucha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canción</a:t>
            </a:r>
            <a:r>
              <a:rPr lang="en-US" dirty="0" smtClean="0"/>
              <a:t> y </a:t>
            </a:r>
            <a:r>
              <a:rPr lang="en-US" dirty="0" err="1" smtClean="0"/>
              <a:t>escribe</a:t>
            </a:r>
            <a:r>
              <a:rPr lang="en-US" dirty="0" smtClean="0"/>
              <a:t> </a:t>
            </a:r>
            <a:r>
              <a:rPr lang="en-US" dirty="0" err="1" smtClean="0"/>
              <a:t>cinco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 (</a:t>
            </a:r>
            <a:r>
              <a:rPr lang="en-US" dirty="0" err="1" smtClean="0"/>
              <a:t>escribe</a:t>
            </a:r>
            <a:r>
              <a:rPr lang="en-US" dirty="0" smtClean="0"/>
              <a:t> el </a:t>
            </a:r>
            <a:r>
              <a:rPr lang="en-US" dirty="0" err="1" smtClean="0"/>
              <a:t>t</a:t>
            </a:r>
            <a:r>
              <a:rPr lang="en-US" dirty="0" err="1" smtClean="0">
                <a:latin typeface="Calibri"/>
                <a:cs typeface="Calibri"/>
              </a:rPr>
              <a:t>ítulo</a:t>
            </a:r>
            <a:r>
              <a:rPr lang="en-US" dirty="0" smtClean="0">
                <a:latin typeface="Calibri"/>
                <a:cs typeface="Calibri"/>
              </a:rPr>
              <a:t> de la </a:t>
            </a:r>
            <a:r>
              <a:rPr lang="en-US" dirty="0" err="1" smtClean="0">
                <a:latin typeface="Calibri"/>
                <a:cs typeface="Calibri"/>
              </a:rPr>
              <a:t>canción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32DD5-2610-48DB-838D-E78BD21A7E42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A3B59A-8110-4599-A362-A512F7CBA4D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1E28C8-FC75-46AA-8B35-4C1143BD2C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La </a:t>
            </a:r>
            <a:r>
              <a:rPr lang="en-US" sz="4400" dirty="0" err="1" smtClean="0"/>
              <a:t>ortografía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¿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tan </a:t>
            </a:r>
            <a:r>
              <a:rPr lang="en-US" sz="2400" dirty="0" err="1" smtClean="0"/>
              <a:t>necesaria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triptongo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/>
              <a:t>Cuando</a:t>
            </a:r>
            <a:r>
              <a:rPr lang="en-US" sz="3200" dirty="0" smtClean="0"/>
              <a:t> en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palabra</a:t>
            </a:r>
            <a:r>
              <a:rPr lang="en-US" sz="3200" dirty="0" smtClean="0"/>
              <a:t> se </a:t>
            </a:r>
            <a:r>
              <a:rPr lang="en-US" sz="3200" dirty="0" err="1" smtClean="0"/>
              <a:t>combinan</a:t>
            </a:r>
            <a:r>
              <a:rPr lang="en-US" sz="3200" dirty="0" smtClean="0"/>
              <a:t> dos </a:t>
            </a:r>
            <a:r>
              <a:rPr lang="en-US" sz="3200" dirty="0" err="1" smtClean="0"/>
              <a:t>vocales</a:t>
            </a:r>
            <a:r>
              <a:rPr lang="en-US" sz="3200" dirty="0" smtClean="0"/>
              <a:t> </a:t>
            </a:r>
            <a:r>
              <a:rPr lang="en-US" sz="3200" dirty="0" err="1" smtClean="0"/>
              <a:t>débiles</a:t>
            </a:r>
            <a:r>
              <a:rPr lang="en-US" sz="3200" dirty="0" smtClean="0"/>
              <a:t> y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fuerte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Ejemplo</a:t>
            </a:r>
            <a:r>
              <a:rPr lang="en-US" sz="3200" dirty="0" smtClean="0"/>
              <a:t>: Paraguay, Uruguay, </a:t>
            </a:r>
            <a:r>
              <a:rPr lang="en-US" sz="3200" dirty="0" err="1" smtClean="0"/>
              <a:t>buey</a:t>
            </a:r>
            <a:r>
              <a:rPr lang="en-US" sz="3200" dirty="0" smtClean="0"/>
              <a:t>, </a:t>
            </a:r>
            <a:r>
              <a:rPr lang="en-US" sz="3200" dirty="0" err="1" smtClean="0"/>
              <a:t>miau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 </a:t>
            </a:r>
            <a:r>
              <a:rPr lang="en-US" sz="1800" dirty="0" err="1" smtClean="0"/>
              <a:t>trabajar</a:t>
            </a:r>
            <a:r>
              <a:rPr lang="en-US" sz="1800" dirty="0" smtClean="0"/>
              <a:t>…</a:t>
            </a:r>
            <a:br>
              <a:rPr lang="en-US" sz="1800" dirty="0" smtClean="0"/>
            </a:br>
            <a:r>
              <a:rPr lang="en-US" sz="1800" dirty="0" err="1" smtClean="0"/>
              <a:t>Subraya</a:t>
            </a:r>
            <a:r>
              <a:rPr lang="en-US" sz="1800" dirty="0" smtClean="0"/>
              <a:t>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palabras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tienen</a:t>
            </a:r>
            <a:r>
              <a:rPr lang="en-US" sz="1800" dirty="0" smtClean="0"/>
              <a:t> un </a:t>
            </a:r>
            <a:r>
              <a:rPr lang="en-US" sz="1800" dirty="0" err="1" smtClean="0"/>
              <a:t>diptongo</a:t>
            </a:r>
            <a:r>
              <a:rPr lang="en-US" sz="1800" dirty="0" smtClean="0"/>
              <a:t>, </a:t>
            </a:r>
            <a:r>
              <a:rPr lang="en-US" sz="1800" dirty="0" err="1" smtClean="0"/>
              <a:t>circula</a:t>
            </a:r>
            <a:r>
              <a:rPr lang="en-US" sz="1800" dirty="0" smtClean="0"/>
              <a:t>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tienen</a:t>
            </a:r>
            <a:r>
              <a:rPr lang="en-US" sz="1800" dirty="0" smtClean="0"/>
              <a:t> la u </a:t>
            </a:r>
            <a:r>
              <a:rPr lang="en-US" sz="1800" dirty="0" err="1" smtClean="0"/>
              <a:t>muda</a:t>
            </a:r>
            <a:r>
              <a:rPr lang="en-US" sz="1800" dirty="0" smtClean="0"/>
              <a:t> y </a:t>
            </a:r>
            <a:r>
              <a:rPr lang="en-US" sz="1800" dirty="0" err="1" smtClean="0"/>
              <a:t>agrega</a:t>
            </a:r>
            <a:r>
              <a:rPr lang="en-US" sz="1800" dirty="0" smtClean="0"/>
              <a:t> la </a:t>
            </a:r>
            <a:r>
              <a:rPr lang="en-US" sz="1800" dirty="0" err="1" smtClean="0"/>
              <a:t>diéresis</a:t>
            </a:r>
            <a:r>
              <a:rPr lang="en-US" sz="1800" dirty="0" smtClean="0"/>
              <a:t> a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la </a:t>
            </a:r>
            <a:r>
              <a:rPr lang="en-US" sz="1800" dirty="0" err="1" smtClean="0"/>
              <a:t>necesitan</a:t>
            </a:r>
            <a:endParaRPr lang="en-US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7467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661160"/>
                <a:gridCol w="1600200"/>
                <a:gridCol w="1219200"/>
              </a:tblGrid>
              <a:tr h="1390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bilingue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cuidado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ley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siguiente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oigo</a:t>
                      </a:r>
                      <a:endParaRPr lang="en-US" sz="2400" dirty="0"/>
                    </a:p>
                  </a:txBody>
                  <a:tcPr anchor="ctr"/>
                </a:tc>
              </a:tr>
              <a:tr h="1390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queja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estación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verguenza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averiguar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hueso</a:t>
                      </a:r>
                      <a:endParaRPr lang="en-US" sz="2400" dirty="0"/>
                    </a:p>
                  </a:txBody>
                  <a:tcPr anchor="ctr"/>
                </a:tc>
              </a:tr>
              <a:tr h="1390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agua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guisado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merengue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gusano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nieve</a:t>
                      </a:r>
                      <a:endParaRPr lang="en-US" sz="2400" dirty="0"/>
                    </a:p>
                  </a:txBody>
                  <a:tcPr anchor="ctr"/>
                </a:tc>
              </a:tr>
              <a:tr h="1390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guerra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pueblo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voy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biología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cien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sílaba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105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Es la </a:t>
            </a:r>
            <a:r>
              <a:rPr lang="en-US" sz="3200" dirty="0" err="1" smtClean="0"/>
              <a:t>unidad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 </a:t>
            </a:r>
            <a:r>
              <a:rPr lang="en-US" sz="3200" dirty="0" err="1" smtClean="0"/>
              <a:t>peque</a:t>
            </a:r>
            <a:r>
              <a:rPr lang="en-US" sz="3200" dirty="0" err="1" smtClean="0">
                <a:latin typeface="Calibri"/>
                <a:cs typeface="Calibri"/>
              </a:rPr>
              <a:t>ñ</a:t>
            </a:r>
            <a:r>
              <a:rPr lang="en-US" sz="3200" dirty="0" err="1" smtClean="0"/>
              <a:t>a</a:t>
            </a:r>
            <a:r>
              <a:rPr lang="en-US" sz="3200" dirty="0" smtClean="0"/>
              <a:t> en la </a:t>
            </a:r>
            <a:r>
              <a:rPr lang="en-US" sz="3200" dirty="0" err="1" smtClean="0"/>
              <a:t>que</a:t>
            </a:r>
            <a:r>
              <a:rPr lang="en-US" sz="3200" dirty="0" smtClean="0"/>
              <a:t> se </a:t>
            </a:r>
            <a:r>
              <a:rPr lang="en-US" sz="3200" dirty="0" err="1" smtClean="0"/>
              <a:t>puede</a:t>
            </a:r>
            <a:r>
              <a:rPr lang="en-US" sz="3200" dirty="0" smtClean="0"/>
              <a:t> </a:t>
            </a:r>
            <a:r>
              <a:rPr lang="en-US" sz="3200" dirty="0" err="1" smtClean="0"/>
              <a:t>dividir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palabra</a:t>
            </a:r>
            <a:endParaRPr lang="en-US" sz="3200" dirty="0" smtClean="0"/>
          </a:p>
          <a:p>
            <a:r>
              <a:rPr lang="en-US" sz="3200" dirty="0" smtClean="0"/>
              <a:t>Para </a:t>
            </a:r>
            <a:r>
              <a:rPr lang="en-US" sz="3200" dirty="0" err="1" smtClean="0"/>
              <a:t>se</a:t>
            </a:r>
            <a:r>
              <a:rPr lang="en-US" sz="3200" dirty="0" err="1" smtClean="0">
                <a:latin typeface="Calibri"/>
                <a:cs typeface="Calibri"/>
              </a:rPr>
              <a:t>ñ</a:t>
            </a:r>
            <a:r>
              <a:rPr lang="en-US" sz="3200" dirty="0" err="1" smtClean="0"/>
              <a:t>alar</a:t>
            </a:r>
            <a:r>
              <a:rPr lang="en-US" sz="3200" dirty="0" smtClean="0"/>
              <a:t> la </a:t>
            </a:r>
            <a:r>
              <a:rPr lang="en-US" sz="3200" dirty="0" err="1" smtClean="0"/>
              <a:t>división</a:t>
            </a:r>
            <a:r>
              <a:rPr lang="en-US" sz="3200" dirty="0" smtClean="0"/>
              <a:t> </a:t>
            </a:r>
            <a:r>
              <a:rPr lang="en-US" sz="3200" dirty="0" err="1" smtClean="0"/>
              <a:t>silábica</a:t>
            </a:r>
            <a:r>
              <a:rPr lang="en-US" sz="3200" dirty="0" smtClean="0"/>
              <a:t> se </a:t>
            </a:r>
            <a:r>
              <a:rPr lang="en-US" sz="3200" dirty="0" err="1" smtClean="0"/>
              <a:t>usa</a:t>
            </a:r>
            <a:r>
              <a:rPr lang="en-US" sz="3200" dirty="0" smtClean="0"/>
              <a:t> un </a:t>
            </a:r>
            <a:r>
              <a:rPr lang="en-US" sz="3200" dirty="0" err="1" smtClean="0"/>
              <a:t>guión</a:t>
            </a:r>
            <a:r>
              <a:rPr lang="en-US" sz="3200" dirty="0" smtClean="0"/>
              <a:t> (-) (e-le-fan-</a:t>
            </a:r>
            <a:r>
              <a:rPr lang="en-US" sz="3200" dirty="0" err="1" smtClean="0"/>
              <a:t>te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Una</a:t>
            </a:r>
            <a:r>
              <a:rPr lang="en-US" sz="3200" dirty="0" smtClean="0"/>
              <a:t> vocal sola </a:t>
            </a:r>
            <a:r>
              <a:rPr lang="en-US" sz="3200" dirty="0" err="1" smtClean="0"/>
              <a:t>puede</a:t>
            </a:r>
            <a:r>
              <a:rPr lang="en-US" sz="3200" dirty="0" smtClean="0"/>
              <a:t> </a:t>
            </a:r>
            <a:r>
              <a:rPr lang="en-US" sz="3200" dirty="0" err="1" smtClean="0"/>
              <a:t>formar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sílaba</a:t>
            </a:r>
            <a:endParaRPr lang="en-US" sz="3200" dirty="0" smtClean="0"/>
          </a:p>
          <a:p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consonante</a:t>
            </a:r>
            <a:r>
              <a:rPr lang="en-US" sz="3200" dirty="0" smtClean="0"/>
              <a:t> sola no </a:t>
            </a:r>
            <a:r>
              <a:rPr lang="en-US" sz="3200" dirty="0" err="1" smtClean="0"/>
              <a:t>puede</a:t>
            </a:r>
            <a:r>
              <a:rPr lang="en-US" sz="3200" dirty="0" smtClean="0"/>
              <a:t> </a:t>
            </a:r>
            <a:r>
              <a:rPr lang="en-US" sz="3200" dirty="0" err="1" smtClean="0"/>
              <a:t>formar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sílaba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sílaba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 smtClean="0"/>
              <a:t>Nunca</a:t>
            </a:r>
            <a:r>
              <a:rPr lang="en-US" sz="3200" dirty="0" smtClean="0"/>
              <a:t> se </a:t>
            </a:r>
            <a:r>
              <a:rPr lang="en-US" sz="3200" dirty="0" err="1" smtClean="0"/>
              <a:t>separan</a:t>
            </a:r>
            <a:r>
              <a:rPr lang="en-US" sz="3200" dirty="0" smtClean="0"/>
              <a:t>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vocales</a:t>
            </a:r>
            <a:r>
              <a:rPr lang="en-US" sz="3200" dirty="0" smtClean="0"/>
              <a:t> del </a:t>
            </a:r>
            <a:r>
              <a:rPr lang="en-US" sz="3200" dirty="0" err="1" smtClean="0"/>
              <a:t>diptongo</a:t>
            </a:r>
            <a:r>
              <a:rPr lang="en-US" sz="3200" dirty="0" smtClean="0"/>
              <a:t> (a-</a:t>
            </a:r>
            <a:r>
              <a:rPr lang="en-US" sz="3200" dirty="0" err="1" smtClean="0"/>
              <a:t>cei</a:t>
            </a:r>
            <a:r>
              <a:rPr lang="en-US" sz="3200" dirty="0" smtClean="0"/>
              <a:t>-</a:t>
            </a:r>
            <a:r>
              <a:rPr lang="en-US" sz="3200" dirty="0" err="1" smtClean="0"/>
              <a:t>tu</a:t>
            </a:r>
            <a:r>
              <a:rPr lang="en-US" sz="3200" dirty="0" smtClean="0"/>
              <a:t>-</a:t>
            </a:r>
            <a:r>
              <a:rPr lang="en-US" sz="3200" dirty="0" err="1" smtClean="0"/>
              <a:t>na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Cuando</a:t>
            </a:r>
            <a:r>
              <a:rPr lang="en-US" sz="3200" dirty="0" smtClean="0"/>
              <a:t> el </a:t>
            </a:r>
            <a:r>
              <a:rPr lang="en-US" sz="3200" dirty="0" err="1" smtClean="0"/>
              <a:t>diptongo</a:t>
            </a:r>
            <a:r>
              <a:rPr lang="en-US" sz="3200" dirty="0" smtClean="0"/>
              <a:t> </a:t>
            </a:r>
            <a:r>
              <a:rPr lang="en-US" sz="3200" dirty="0" err="1" smtClean="0"/>
              <a:t>tiene</a:t>
            </a:r>
            <a:r>
              <a:rPr lang="en-US" sz="3200" dirty="0" smtClean="0"/>
              <a:t> </a:t>
            </a:r>
            <a:r>
              <a:rPr lang="en-US" sz="3200" dirty="0" err="1" smtClean="0"/>
              <a:t>acento</a:t>
            </a:r>
            <a:r>
              <a:rPr lang="en-US" sz="3200" dirty="0" smtClean="0"/>
              <a:t>, </a:t>
            </a:r>
            <a:r>
              <a:rPr lang="en-US" sz="3200" dirty="0" err="1" smtClean="0"/>
              <a:t>entonces</a:t>
            </a:r>
            <a:r>
              <a:rPr lang="en-US" sz="3200" dirty="0" smtClean="0"/>
              <a:t> </a:t>
            </a:r>
            <a:r>
              <a:rPr lang="en-US" sz="3200" dirty="0" err="1" smtClean="0"/>
              <a:t>sí</a:t>
            </a:r>
            <a:r>
              <a:rPr lang="en-US" sz="3200" dirty="0" smtClean="0"/>
              <a:t> se </a:t>
            </a:r>
            <a:r>
              <a:rPr lang="en-US" sz="3200" dirty="0" err="1" smtClean="0"/>
              <a:t>separan</a:t>
            </a:r>
            <a:r>
              <a:rPr lang="en-US" sz="3200" dirty="0" smtClean="0"/>
              <a:t> (to-</a:t>
            </a:r>
            <a:r>
              <a:rPr lang="en-US" sz="3200" dirty="0" err="1" smtClean="0"/>
              <a:t>da</a:t>
            </a:r>
            <a:r>
              <a:rPr lang="en-US" sz="3200" dirty="0" smtClean="0"/>
              <a:t>-</a:t>
            </a:r>
            <a:r>
              <a:rPr lang="en-US" sz="3200" dirty="0" err="1" smtClean="0"/>
              <a:t>ví</a:t>
            </a:r>
            <a:r>
              <a:rPr lang="en-US" sz="3200" dirty="0" smtClean="0"/>
              <a:t>-a)</a:t>
            </a:r>
          </a:p>
          <a:p>
            <a:r>
              <a:rPr lang="en-US" sz="3200" dirty="0" smtClean="0"/>
              <a:t>Las </a:t>
            </a:r>
            <a:r>
              <a:rPr lang="en-US" sz="3200" dirty="0" err="1" smtClean="0"/>
              <a:t>consonantes</a:t>
            </a:r>
            <a:r>
              <a:rPr lang="en-US" sz="3200" dirty="0" smtClean="0"/>
              <a:t> </a:t>
            </a:r>
            <a:r>
              <a:rPr lang="en-US" sz="3200" dirty="0" err="1" smtClean="0"/>
              <a:t>dobles</a:t>
            </a:r>
            <a:r>
              <a:rPr lang="en-US" sz="3200" dirty="0" smtClean="0"/>
              <a:t> </a:t>
            </a:r>
            <a:r>
              <a:rPr lang="en-US" sz="3200" dirty="0" err="1" smtClean="0"/>
              <a:t>nunca</a:t>
            </a:r>
            <a:r>
              <a:rPr lang="en-US" sz="3200" dirty="0" smtClean="0"/>
              <a:t> se </a:t>
            </a:r>
            <a:r>
              <a:rPr lang="en-US" sz="3200" dirty="0" err="1" smtClean="0"/>
              <a:t>separan</a:t>
            </a:r>
            <a:r>
              <a:rPr lang="en-US" sz="3200" dirty="0" smtClean="0"/>
              <a:t> (</a:t>
            </a:r>
            <a:r>
              <a:rPr lang="en-US" sz="3200" dirty="0" err="1" smtClean="0"/>
              <a:t>rr,ll,ch</a:t>
            </a:r>
            <a:r>
              <a:rPr lang="en-US" sz="3200" dirty="0" smtClean="0"/>
              <a:t>) (</a:t>
            </a:r>
            <a:r>
              <a:rPr lang="en-US" sz="3200" dirty="0" err="1" smtClean="0"/>
              <a:t>pe-rro</a:t>
            </a:r>
            <a:r>
              <a:rPr lang="en-US" sz="3200" dirty="0" smtClean="0"/>
              <a:t>, ca-</a:t>
            </a:r>
            <a:r>
              <a:rPr lang="en-US" sz="3200" dirty="0" err="1" smtClean="0"/>
              <a:t>pri</a:t>
            </a:r>
            <a:r>
              <a:rPr lang="en-US" sz="3200" dirty="0" smtClean="0"/>
              <a:t>-</a:t>
            </a:r>
            <a:r>
              <a:rPr lang="en-US" sz="3200" dirty="0" err="1" smtClean="0"/>
              <a:t>cho</a:t>
            </a:r>
            <a:r>
              <a:rPr lang="en-US" sz="3200" dirty="0" smtClean="0"/>
              <a:t>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sílaba</a:t>
            </a:r>
            <a:r>
              <a:rPr lang="en-US" dirty="0" smtClean="0"/>
              <a:t>, 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Cuando</a:t>
            </a:r>
            <a:r>
              <a:rPr lang="en-US" sz="3200" dirty="0" smtClean="0"/>
              <a:t> hay </a:t>
            </a:r>
            <a:r>
              <a:rPr lang="en-US" sz="3200" dirty="0" err="1" smtClean="0"/>
              <a:t>tres</a:t>
            </a:r>
            <a:r>
              <a:rPr lang="en-US" sz="3200" dirty="0" smtClean="0"/>
              <a:t> </a:t>
            </a:r>
            <a:r>
              <a:rPr lang="en-US" sz="3200" dirty="0" err="1" smtClean="0"/>
              <a:t>consonantes</a:t>
            </a:r>
            <a:r>
              <a:rPr lang="en-US" sz="3200" dirty="0" smtClean="0"/>
              <a:t> juntas, </a:t>
            </a:r>
            <a:r>
              <a:rPr lang="en-US" sz="3200" dirty="0" err="1" smtClean="0"/>
              <a:t>las</a:t>
            </a:r>
            <a:r>
              <a:rPr lang="en-US" sz="3200" dirty="0" smtClean="0"/>
              <a:t> dos </a:t>
            </a:r>
            <a:r>
              <a:rPr lang="en-US" sz="3200" dirty="0" err="1" smtClean="0"/>
              <a:t>primeras</a:t>
            </a:r>
            <a:r>
              <a:rPr lang="en-US" sz="3200" dirty="0" smtClean="0"/>
              <a:t> se </a:t>
            </a:r>
            <a:r>
              <a:rPr lang="en-US" sz="3200" dirty="0" err="1" smtClean="0"/>
              <a:t>unen</a:t>
            </a:r>
            <a:r>
              <a:rPr lang="en-US" sz="3200" dirty="0" smtClean="0"/>
              <a:t> a la </a:t>
            </a:r>
            <a:r>
              <a:rPr lang="en-US" sz="3200" dirty="0" err="1" smtClean="0"/>
              <a:t>primera</a:t>
            </a:r>
            <a:r>
              <a:rPr lang="en-US" sz="3200" dirty="0" smtClean="0"/>
              <a:t> vocal y la </a:t>
            </a:r>
            <a:r>
              <a:rPr lang="en-US" sz="3200" dirty="0" err="1" smtClean="0"/>
              <a:t>tercera</a:t>
            </a:r>
            <a:r>
              <a:rPr lang="en-US" sz="3200" dirty="0" smtClean="0"/>
              <a:t> a la </a:t>
            </a:r>
            <a:r>
              <a:rPr lang="en-US" sz="3200" dirty="0" err="1" smtClean="0"/>
              <a:t>segunda</a:t>
            </a:r>
            <a:r>
              <a:rPr lang="en-US" sz="3200" dirty="0" smtClean="0"/>
              <a:t> vocal (ins-</a:t>
            </a:r>
            <a:r>
              <a:rPr lang="en-US" sz="3200" dirty="0" err="1" smtClean="0"/>
              <a:t>ti</a:t>
            </a:r>
            <a:r>
              <a:rPr lang="en-US" sz="3200" dirty="0" smtClean="0"/>
              <a:t>-</a:t>
            </a:r>
            <a:r>
              <a:rPr lang="en-US" sz="3200" dirty="0" err="1" smtClean="0"/>
              <a:t>tu</a:t>
            </a:r>
            <a:r>
              <a:rPr lang="en-US" sz="3200" dirty="0" smtClean="0"/>
              <a:t>-to, cons-</a:t>
            </a:r>
            <a:r>
              <a:rPr lang="en-US" sz="3200" dirty="0" err="1" smtClean="0"/>
              <a:t>ti</a:t>
            </a:r>
            <a:r>
              <a:rPr lang="en-US" sz="3200" dirty="0" smtClean="0"/>
              <a:t>-</a:t>
            </a:r>
            <a:r>
              <a:rPr lang="en-US" sz="3200" dirty="0" err="1" smtClean="0"/>
              <a:t>tu</a:t>
            </a:r>
            <a:r>
              <a:rPr lang="en-US" sz="3200" dirty="0" smtClean="0"/>
              <a:t>-</a:t>
            </a:r>
            <a:r>
              <a:rPr lang="en-US" sz="3200" dirty="0" err="1" smtClean="0"/>
              <a:t>ción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Hay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excepción</a:t>
            </a:r>
            <a:r>
              <a:rPr lang="en-US" sz="3200" dirty="0" smtClean="0"/>
              <a:t> – </a:t>
            </a:r>
            <a:r>
              <a:rPr lang="en-US" sz="3200" dirty="0" err="1" smtClean="0"/>
              <a:t>cuando</a:t>
            </a:r>
            <a:r>
              <a:rPr lang="en-US" sz="3200" dirty="0" smtClean="0"/>
              <a:t> la </a:t>
            </a:r>
            <a:r>
              <a:rPr lang="en-US" sz="3200" dirty="0" err="1" smtClean="0"/>
              <a:t>segunda</a:t>
            </a:r>
            <a:r>
              <a:rPr lang="en-US" sz="3200" dirty="0" smtClean="0"/>
              <a:t> </a:t>
            </a:r>
            <a:r>
              <a:rPr lang="en-US" sz="3200" dirty="0" err="1" smtClean="0"/>
              <a:t>consonante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b,c,d,f,g,p,t</a:t>
            </a:r>
            <a:r>
              <a:rPr lang="en-US" sz="3200" dirty="0" smtClean="0"/>
              <a:t> y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seguida</a:t>
            </a:r>
            <a:r>
              <a:rPr lang="en-US" sz="3200" dirty="0" smtClean="0"/>
              <a:t> de la r ó la l (</a:t>
            </a:r>
            <a:r>
              <a:rPr lang="en-US" sz="3200" dirty="0" err="1" smtClean="0"/>
              <a:t>es</a:t>
            </a:r>
            <a:r>
              <a:rPr lang="en-US" sz="3200" dirty="0" smtClean="0"/>
              <a:t>-con-</a:t>
            </a:r>
            <a:r>
              <a:rPr lang="en-US" sz="3200" dirty="0" err="1" smtClean="0"/>
              <a:t>dri</a:t>
            </a:r>
            <a:r>
              <a:rPr lang="en-US" sz="3200" dirty="0" smtClean="0"/>
              <a:t>-</a:t>
            </a:r>
            <a:r>
              <a:rPr lang="en-US" sz="3200" dirty="0" err="1" smtClean="0"/>
              <a:t>jo</a:t>
            </a:r>
            <a:r>
              <a:rPr lang="en-US" sz="3200" dirty="0" smtClean="0"/>
              <a:t>, </a:t>
            </a:r>
            <a:r>
              <a:rPr lang="en-US" sz="3200" dirty="0" err="1" smtClean="0"/>
              <a:t>im</a:t>
            </a:r>
            <a:r>
              <a:rPr lang="en-US" sz="3200" dirty="0" smtClean="0"/>
              <a:t>-</a:t>
            </a:r>
            <a:r>
              <a:rPr lang="en-US" sz="3200" dirty="0" err="1" smtClean="0"/>
              <a:t>pli</a:t>
            </a:r>
            <a:r>
              <a:rPr lang="en-US" sz="3200" dirty="0" smtClean="0"/>
              <a:t>-car, as-</a:t>
            </a:r>
            <a:r>
              <a:rPr lang="en-US" sz="3200" dirty="0" err="1" smtClean="0"/>
              <a:t>tro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trabajar</a:t>
            </a:r>
            <a:r>
              <a:rPr lang="en-US" sz="2400" dirty="0" smtClean="0"/>
              <a:t> – Divide </a:t>
            </a:r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 smtClean="0"/>
              <a:t>siguientes</a:t>
            </a:r>
            <a:r>
              <a:rPr lang="en-US" sz="2400" dirty="0" smtClean="0"/>
              <a:t> </a:t>
            </a:r>
            <a:r>
              <a:rPr lang="en-US" sz="2400" dirty="0" err="1" smtClean="0"/>
              <a:t>palabras</a:t>
            </a:r>
            <a:r>
              <a:rPr lang="en-US" sz="2400" dirty="0" smtClean="0"/>
              <a:t> en </a:t>
            </a:r>
            <a:r>
              <a:rPr lang="en-US" sz="2400" dirty="0" err="1" smtClean="0"/>
              <a:t>sílabas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990600"/>
          <a:ext cx="80772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432560"/>
                <a:gridCol w="2057400"/>
                <a:gridCol w="1600200"/>
                <a:gridCol w="1371600"/>
              </a:tblGrid>
              <a:tr h="131445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amanecer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actúa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implementar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héroe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agua</a:t>
                      </a:r>
                      <a:endParaRPr lang="en-US" sz="2400" dirty="0"/>
                    </a:p>
                  </a:txBody>
                  <a:tcPr anchor="ctr"/>
                </a:tc>
              </a:tr>
              <a:tr h="131445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felicidad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iniciativa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instrumento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traición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cuento</a:t>
                      </a:r>
                      <a:endParaRPr lang="en-US" sz="2400" dirty="0"/>
                    </a:p>
                  </a:txBody>
                  <a:tcPr anchor="ctr"/>
                </a:tc>
              </a:tr>
              <a:tr h="131445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aceite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desierto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extraordinario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complicar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día</a:t>
                      </a:r>
                      <a:endParaRPr lang="en-US" sz="2400" dirty="0"/>
                    </a:p>
                  </a:txBody>
                  <a:tcPr anchor="ctr"/>
                </a:tc>
              </a:tr>
              <a:tr h="131445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mentía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ahora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caballo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descubrir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tratar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Sílaba</a:t>
            </a:r>
            <a:r>
              <a:rPr lang="en-US" dirty="0" smtClean="0"/>
              <a:t> </a:t>
            </a:r>
            <a:r>
              <a:rPr lang="en-US" dirty="0" err="1" smtClean="0"/>
              <a:t>tónica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Cuando</a:t>
            </a:r>
            <a:r>
              <a:rPr lang="en-US" sz="3200" dirty="0" smtClean="0"/>
              <a:t> </a:t>
            </a:r>
            <a:r>
              <a:rPr lang="en-US" sz="3200" dirty="0" err="1" smtClean="0"/>
              <a:t>hablamos</a:t>
            </a:r>
            <a:r>
              <a:rPr lang="en-US" sz="3200" dirty="0" smtClean="0"/>
              <a:t> </a:t>
            </a:r>
            <a:r>
              <a:rPr lang="en-US" sz="3200" dirty="0" err="1" smtClean="0"/>
              <a:t>siempre</a:t>
            </a:r>
            <a:r>
              <a:rPr lang="en-US" sz="3200" dirty="0" smtClean="0"/>
              <a:t> </a:t>
            </a:r>
            <a:r>
              <a:rPr lang="en-US" sz="3200" dirty="0" err="1" smtClean="0"/>
              <a:t>pronunciamos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sílaba</a:t>
            </a:r>
            <a:r>
              <a:rPr lang="en-US" sz="3200" dirty="0" smtClean="0"/>
              <a:t> de la </a:t>
            </a:r>
            <a:r>
              <a:rPr lang="en-US" sz="3200" dirty="0" err="1" smtClean="0"/>
              <a:t>palabra</a:t>
            </a:r>
            <a:r>
              <a:rPr lang="en-US" sz="3200" dirty="0" smtClean="0"/>
              <a:t> con mayor </a:t>
            </a:r>
            <a:r>
              <a:rPr lang="en-US" sz="3200" dirty="0" err="1" smtClean="0"/>
              <a:t>intensidad</a:t>
            </a:r>
            <a:endParaRPr lang="en-US" sz="3200" dirty="0" smtClean="0"/>
          </a:p>
          <a:p>
            <a:r>
              <a:rPr lang="en-US" sz="3200" dirty="0" err="1" smtClean="0"/>
              <a:t>Todas</a:t>
            </a:r>
            <a:r>
              <a:rPr lang="en-US" sz="3200" dirty="0" smtClean="0"/>
              <a:t>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palabras</a:t>
            </a:r>
            <a:r>
              <a:rPr lang="en-US" sz="3200" dirty="0" smtClean="0"/>
              <a:t> </a:t>
            </a:r>
            <a:r>
              <a:rPr lang="en-US" sz="3200" dirty="0" err="1" smtClean="0"/>
              <a:t>tienen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sílaba</a:t>
            </a:r>
            <a:r>
              <a:rPr lang="en-US" sz="3200" dirty="0" smtClean="0"/>
              <a:t> </a:t>
            </a:r>
            <a:r>
              <a:rPr lang="en-US" sz="3200" dirty="0" err="1" smtClean="0"/>
              <a:t>tónica</a:t>
            </a:r>
            <a:r>
              <a:rPr lang="en-US" sz="3200" dirty="0" smtClean="0"/>
              <a:t> y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muy</a:t>
            </a:r>
            <a:r>
              <a:rPr lang="en-US" sz="3200" dirty="0" smtClean="0"/>
              <a:t> </a:t>
            </a:r>
            <a:r>
              <a:rPr lang="en-US" sz="3200" dirty="0" err="1" smtClean="0"/>
              <a:t>importante</a:t>
            </a:r>
            <a:r>
              <a:rPr lang="en-US" sz="3200" dirty="0" smtClean="0"/>
              <a:t> </a:t>
            </a:r>
            <a:r>
              <a:rPr lang="en-US" sz="3200" dirty="0" err="1" smtClean="0"/>
              <a:t>poder</a:t>
            </a:r>
            <a:r>
              <a:rPr lang="en-US" sz="3200" dirty="0" smtClean="0"/>
              <a:t> </a:t>
            </a:r>
            <a:r>
              <a:rPr lang="en-US" sz="3200" dirty="0" err="1" smtClean="0"/>
              <a:t>distinguirla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Sílaba</a:t>
            </a:r>
            <a:r>
              <a:rPr lang="en-US" dirty="0" smtClean="0"/>
              <a:t> </a:t>
            </a:r>
            <a:r>
              <a:rPr lang="en-US" dirty="0" err="1" smtClean="0"/>
              <a:t>tónica</a:t>
            </a:r>
            <a:r>
              <a:rPr lang="en-US" dirty="0" smtClean="0"/>
              <a:t>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la </a:t>
            </a:r>
            <a:r>
              <a:rPr lang="en-US" dirty="0" err="1" smtClean="0"/>
              <a:t>sílaba</a:t>
            </a:r>
            <a:r>
              <a:rPr lang="en-US" dirty="0" smtClean="0"/>
              <a:t> </a:t>
            </a:r>
            <a:r>
              <a:rPr lang="en-US" dirty="0" err="1" smtClean="0"/>
              <a:t>tónica</a:t>
            </a:r>
            <a:r>
              <a:rPr lang="en-US" dirty="0" smtClean="0"/>
              <a:t> </a:t>
            </a:r>
            <a:r>
              <a:rPr lang="en-US" dirty="0" err="1" smtClean="0"/>
              <a:t>subrayada</a:t>
            </a:r>
            <a:r>
              <a:rPr lang="en-US" dirty="0" smtClean="0"/>
              <a:t>.  </a:t>
            </a:r>
            <a:r>
              <a:rPr lang="en-US" dirty="0" err="1" smtClean="0"/>
              <a:t>Leélas</a:t>
            </a:r>
            <a:r>
              <a:rPr lang="en-US" dirty="0" smtClean="0"/>
              <a:t> en </a:t>
            </a:r>
            <a:r>
              <a:rPr lang="en-US" dirty="0" err="1" smtClean="0"/>
              <a:t>voz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3200" u="sng" dirty="0" smtClean="0"/>
              <a:t>cur</a:t>
            </a:r>
            <a:r>
              <a:rPr lang="en-US" sz="3200" dirty="0" smtClean="0"/>
              <a:t>-so</a:t>
            </a:r>
          </a:p>
          <a:p>
            <a:pPr marL="457200" indent="-457200">
              <a:buAutoNum type="arabicPeriod"/>
            </a:pPr>
            <a:r>
              <a:rPr lang="en-US" sz="3200" u="sng" dirty="0" err="1" smtClean="0"/>
              <a:t>pe</a:t>
            </a:r>
            <a:r>
              <a:rPr lang="en-US" sz="3200" dirty="0" err="1" smtClean="0"/>
              <a:t>-rro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a-</a:t>
            </a:r>
            <a:r>
              <a:rPr lang="en-US" sz="3200" u="sng" dirty="0" err="1" smtClean="0"/>
              <a:t>mor</a:t>
            </a:r>
            <a:endParaRPr lang="en-US" sz="3200" u="sng" dirty="0" smtClean="0"/>
          </a:p>
          <a:p>
            <a:pPr marL="457200" indent="-457200">
              <a:buAutoNum type="arabicPeriod"/>
            </a:pPr>
            <a:r>
              <a:rPr lang="en-US" sz="3200" u="sng" dirty="0" smtClean="0"/>
              <a:t>c</a:t>
            </a:r>
            <a:r>
              <a:rPr lang="en-US" sz="3200" u="sng" dirty="0" smtClean="0"/>
              <a:t>an</a:t>
            </a:r>
            <a:r>
              <a:rPr lang="en-US" sz="3200" dirty="0" smtClean="0"/>
              <a:t>-to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c</a:t>
            </a:r>
            <a:r>
              <a:rPr lang="en-US" sz="3200" dirty="0" smtClean="0"/>
              <a:t>an-</a:t>
            </a:r>
            <a:r>
              <a:rPr lang="en-US" sz="3200" u="sng" dirty="0" err="1" smtClean="0"/>
              <a:t>tó</a:t>
            </a:r>
            <a:endParaRPr lang="en-US" sz="3200" u="sng" dirty="0" smtClean="0"/>
          </a:p>
          <a:p>
            <a:pPr marL="457200" indent="-457200">
              <a:buAutoNum type="arabicPeriod"/>
            </a:pPr>
            <a:r>
              <a:rPr lang="en-US" sz="3200" dirty="0" err="1" smtClean="0"/>
              <a:t>e</a:t>
            </a:r>
            <a:r>
              <a:rPr lang="en-US" sz="3200" dirty="0" err="1" smtClean="0"/>
              <a:t>s-pe-</a:t>
            </a:r>
            <a:r>
              <a:rPr lang="en-US" sz="3200" u="sng" dirty="0" err="1" smtClean="0"/>
              <a:t>cial</a:t>
            </a:r>
            <a:endParaRPr lang="en-US" sz="3200" u="sng" dirty="0" smtClean="0"/>
          </a:p>
          <a:p>
            <a:pPr marL="457200" indent="-457200">
              <a:buAutoNum type="arabicPeriod"/>
            </a:pPr>
            <a:r>
              <a:rPr lang="en-US" sz="3200" u="sng" dirty="0" smtClean="0"/>
              <a:t>t</a:t>
            </a:r>
            <a:r>
              <a:rPr lang="en-US" sz="3200" u="sng" dirty="0" smtClean="0"/>
              <a:t>ie</a:t>
            </a:r>
            <a:r>
              <a:rPr lang="en-US" sz="3200" dirty="0" smtClean="0"/>
              <a:t>-</a:t>
            </a:r>
            <a:r>
              <a:rPr lang="en-US" sz="3200" dirty="0" err="1" smtClean="0"/>
              <a:t>nen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u="sng" dirty="0" smtClean="0"/>
              <a:t>m</a:t>
            </a:r>
            <a:r>
              <a:rPr lang="en-US" sz="3200" u="sng" dirty="0" smtClean="0"/>
              <a:t>e</a:t>
            </a:r>
            <a:r>
              <a:rPr lang="en-US" sz="3200" dirty="0" smtClean="0"/>
              <a:t>-</a:t>
            </a:r>
            <a:r>
              <a:rPr lang="en-US" sz="3200" dirty="0" err="1" smtClean="0"/>
              <a:t>dia</a:t>
            </a:r>
            <a:endParaRPr lang="en-US" sz="3200" dirty="0" smtClean="0"/>
          </a:p>
          <a:p>
            <a:pPr marL="457200" indent="-457200">
              <a:buAutoNum type="arabicPeriod"/>
            </a:pPr>
            <a:r>
              <a:rPr lang="en-US" sz="3200" dirty="0" smtClean="0"/>
              <a:t>me-</a:t>
            </a:r>
            <a:r>
              <a:rPr lang="en-US" sz="3200" u="sng" dirty="0" err="1" smtClean="0"/>
              <a:t>dí</a:t>
            </a:r>
            <a:r>
              <a:rPr lang="en-US" sz="3200" dirty="0" smtClean="0"/>
              <a:t>-a</a:t>
            </a:r>
          </a:p>
          <a:p>
            <a:pPr marL="457200" indent="-457200">
              <a:buAutoNum type="arabicPeriod"/>
            </a:pPr>
            <a:r>
              <a:rPr lang="en-US" sz="3200" dirty="0" err="1" smtClean="0"/>
              <a:t>c</a:t>
            </a:r>
            <a:r>
              <a:rPr lang="en-US" sz="3200" dirty="0" err="1" smtClean="0"/>
              <a:t>iu</a:t>
            </a:r>
            <a:r>
              <a:rPr lang="en-US" sz="3200" dirty="0" smtClean="0"/>
              <a:t>-</a:t>
            </a:r>
            <a:r>
              <a:rPr lang="en-US" sz="3200" u="sng" dirty="0" smtClean="0"/>
              <a:t>dad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000" dirty="0" err="1" smtClean="0"/>
              <a:t>trabajar</a:t>
            </a:r>
            <a:r>
              <a:rPr lang="en-US" sz="2000" dirty="0" smtClean="0"/>
              <a:t>: </a:t>
            </a:r>
            <a:r>
              <a:rPr lang="en-US" sz="2000" dirty="0" err="1" smtClean="0"/>
              <a:t>separa</a:t>
            </a:r>
            <a:r>
              <a:rPr lang="en-US" sz="2000" dirty="0" smtClean="0"/>
              <a:t>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siguientes</a:t>
            </a:r>
            <a:r>
              <a:rPr lang="en-US" sz="2000" dirty="0" smtClean="0"/>
              <a:t> </a:t>
            </a:r>
            <a:r>
              <a:rPr lang="en-US" sz="2000" dirty="0" err="1" smtClean="0"/>
              <a:t>palabras</a:t>
            </a:r>
            <a:r>
              <a:rPr lang="en-US" sz="2000" dirty="0" smtClean="0"/>
              <a:t> en </a:t>
            </a:r>
            <a:r>
              <a:rPr lang="en-US" sz="2000" dirty="0" err="1" smtClean="0"/>
              <a:t>sílabas</a:t>
            </a:r>
            <a:r>
              <a:rPr lang="en-US" sz="2000" dirty="0" smtClean="0"/>
              <a:t> y </a:t>
            </a:r>
            <a:r>
              <a:rPr lang="en-US" sz="2000" dirty="0" err="1" smtClean="0"/>
              <a:t>circula</a:t>
            </a:r>
            <a:r>
              <a:rPr lang="en-US" sz="2000" dirty="0" smtClean="0"/>
              <a:t> la </a:t>
            </a:r>
            <a:r>
              <a:rPr lang="en-US" sz="2000" dirty="0" err="1" smtClean="0"/>
              <a:t>s</a:t>
            </a:r>
            <a:r>
              <a:rPr lang="en-US" sz="2000" dirty="0" err="1" smtClean="0">
                <a:latin typeface="Calibri"/>
                <a:cs typeface="Calibri"/>
              </a:rPr>
              <a:t>ílaba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tónica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990600"/>
          <a:ext cx="7467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661160"/>
                <a:gridCol w="990600"/>
                <a:gridCol w="1828800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término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termino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terminó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hay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callecita</a:t>
                      </a:r>
                      <a:endParaRPr lang="en-US" sz="2800" dirty="0"/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guitarra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obras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huerta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Dios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palabras</a:t>
                      </a:r>
                      <a:endParaRPr lang="en-US" sz="2800" dirty="0"/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actuar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quisiera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campeón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ley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telenovela</a:t>
                      </a:r>
                      <a:endParaRPr lang="en-US" sz="2800" dirty="0"/>
                    </a:p>
                  </a:txBody>
                  <a:tcPr anchor="ctr"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abajo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leyes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carrera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vino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zoológico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381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Un </a:t>
            </a:r>
            <a:r>
              <a:rPr lang="en-US" sz="1800" dirty="0" err="1" smtClean="0"/>
              <a:t>repacito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726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8122"/>
                <a:gridCol w="2705878"/>
              </a:tblGrid>
              <a:tr h="9086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1.Se pone </a:t>
                      </a:r>
                      <a:r>
                        <a:rPr lang="en-US" sz="2400" dirty="0" err="1" smtClean="0"/>
                        <a:t>sobre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una</a:t>
                      </a:r>
                      <a:r>
                        <a:rPr lang="en-US" sz="2400" dirty="0" smtClean="0"/>
                        <a:t> vocal </a:t>
                      </a:r>
                      <a:r>
                        <a:rPr lang="en-US" sz="2400" dirty="0" err="1" smtClean="0"/>
                        <a:t>para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separar</a:t>
                      </a:r>
                      <a:r>
                        <a:rPr lang="en-US" sz="2400" dirty="0" smtClean="0"/>
                        <a:t> el </a:t>
                      </a:r>
                      <a:r>
                        <a:rPr lang="en-US" sz="2400" dirty="0" err="1" smtClean="0"/>
                        <a:t>diptongo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a.diéresis</a:t>
                      </a:r>
                      <a:endParaRPr lang="en-US" sz="2400" dirty="0"/>
                    </a:p>
                  </a:txBody>
                  <a:tcPr/>
                </a:tc>
              </a:tr>
              <a:tr h="9086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2.Se</a:t>
                      </a:r>
                      <a:r>
                        <a:rPr lang="en-US" sz="2400" dirty="0" smtClean="0">
                          <a:latin typeface="Calibri"/>
                          <a:cs typeface="Calibri"/>
                        </a:rPr>
                        <a:t>ñ</a:t>
                      </a:r>
                      <a:r>
                        <a:rPr lang="en-US" sz="2400" dirty="0" smtClean="0"/>
                        <a:t>ala </a:t>
                      </a:r>
                      <a:r>
                        <a:rPr lang="en-US" sz="2400" dirty="0" err="1" smtClean="0"/>
                        <a:t>que</a:t>
                      </a:r>
                      <a:r>
                        <a:rPr lang="en-US" sz="2400" dirty="0" smtClean="0"/>
                        <a:t> se </a:t>
                      </a:r>
                      <a:r>
                        <a:rPr lang="en-US" sz="2400" dirty="0" err="1" smtClean="0"/>
                        <a:t>pronuncia</a:t>
                      </a:r>
                      <a:r>
                        <a:rPr lang="en-US" sz="2400" dirty="0" smtClean="0"/>
                        <a:t> la u </a:t>
                      </a:r>
                      <a:r>
                        <a:rPr lang="en-US" sz="2400" dirty="0" err="1" smtClean="0"/>
                        <a:t>situada</a:t>
                      </a:r>
                      <a:r>
                        <a:rPr lang="en-US" sz="2400" dirty="0" smtClean="0"/>
                        <a:t> entre la g,</a:t>
                      </a:r>
                      <a:r>
                        <a:rPr lang="en-US" sz="2400" baseline="0" dirty="0" smtClean="0"/>
                        <a:t> e, </a:t>
                      </a:r>
                      <a:r>
                        <a:rPr lang="en-US" sz="2400" baseline="0" dirty="0" err="1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b.diptongo</a:t>
                      </a:r>
                      <a:endParaRPr lang="en-US" sz="2400" dirty="0"/>
                    </a:p>
                  </a:txBody>
                  <a:tcPr/>
                </a:tc>
              </a:tr>
              <a:tr h="9086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3.Combinación de </a:t>
                      </a:r>
                      <a:r>
                        <a:rPr lang="en-US" sz="2400" dirty="0" err="1" smtClean="0"/>
                        <a:t>una</a:t>
                      </a:r>
                      <a:r>
                        <a:rPr lang="en-US" sz="2400" dirty="0" smtClean="0"/>
                        <a:t> vocal </a:t>
                      </a:r>
                      <a:r>
                        <a:rPr lang="en-US" sz="2400" dirty="0" err="1" smtClean="0"/>
                        <a:t>débil</a:t>
                      </a:r>
                      <a:r>
                        <a:rPr lang="en-US" sz="2400" dirty="0" smtClean="0"/>
                        <a:t> y </a:t>
                      </a:r>
                      <a:r>
                        <a:rPr lang="en-US" sz="2400" dirty="0" err="1" smtClean="0"/>
                        <a:t>una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fuerte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c.s</a:t>
                      </a:r>
                      <a:r>
                        <a:rPr lang="en-US" sz="2400" dirty="0" err="1" smtClean="0">
                          <a:latin typeface="Calibri"/>
                          <a:cs typeface="Calibri"/>
                        </a:rPr>
                        <a:t>í</a:t>
                      </a:r>
                      <a:r>
                        <a:rPr lang="en-US" sz="2400" dirty="0" err="1" smtClean="0"/>
                        <a:t>laba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tónica</a:t>
                      </a:r>
                      <a:endParaRPr lang="en-US" sz="2400" dirty="0"/>
                    </a:p>
                  </a:txBody>
                  <a:tcPr/>
                </a:tc>
              </a:tr>
              <a:tr h="9086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4.La </a:t>
                      </a:r>
                      <a:r>
                        <a:rPr lang="en-US" sz="2400" dirty="0" err="1" smtClean="0"/>
                        <a:t>unidad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más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peque</a:t>
                      </a:r>
                      <a:r>
                        <a:rPr lang="en-US" sz="2400" dirty="0" err="1" smtClean="0">
                          <a:latin typeface="Calibri"/>
                          <a:cs typeface="Calibri"/>
                        </a:rPr>
                        <a:t>ñ</a:t>
                      </a:r>
                      <a:r>
                        <a:rPr lang="en-US" sz="2400" dirty="0" err="1" smtClean="0"/>
                        <a:t>a</a:t>
                      </a:r>
                      <a:r>
                        <a:rPr lang="en-US" sz="2400" baseline="0" dirty="0" smtClean="0"/>
                        <a:t> en la </a:t>
                      </a:r>
                      <a:r>
                        <a:rPr lang="en-US" sz="2400" baseline="0" dirty="0" err="1" smtClean="0"/>
                        <a:t>que</a:t>
                      </a:r>
                      <a:r>
                        <a:rPr lang="en-US" sz="2400" baseline="0" dirty="0" smtClean="0"/>
                        <a:t> se </a:t>
                      </a:r>
                      <a:r>
                        <a:rPr lang="en-US" sz="2400" baseline="0" dirty="0" err="1" smtClean="0"/>
                        <a:t>puede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dividir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palabra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d.s</a:t>
                      </a:r>
                      <a:r>
                        <a:rPr lang="en-US" sz="2400" dirty="0" err="1" smtClean="0">
                          <a:latin typeface="Calibri"/>
                          <a:cs typeface="Calibri"/>
                        </a:rPr>
                        <a:t>í</a:t>
                      </a:r>
                      <a:r>
                        <a:rPr lang="en-US" sz="2400" dirty="0" err="1" smtClean="0"/>
                        <a:t>ilaba</a:t>
                      </a:r>
                      <a:endParaRPr lang="en-US" sz="2400" dirty="0"/>
                    </a:p>
                  </a:txBody>
                  <a:tcPr/>
                </a:tc>
              </a:tr>
              <a:tr h="9086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5.La parte de la </a:t>
                      </a:r>
                      <a:r>
                        <a:rPr lang="en-US" sz="2400" dirty="0" err="1" smtClean="0"/>
                        <a:t>palabra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que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lleva</a:t>
                      </a:r>
                      <a:r>
                        <a:rPr lang="en-US" sz="2400" dirty="0" smtClean="0"/>
                        <a:t> el </a:t>
                      </a:r>
                      <a:r>
                        <a:rPr lang="en-US" sz="2400" dirty="0" err="1" smtClean="0"/>
                        <a:t>énfasis</a:t>
                      </a:r>
                      <a:r>
                        <a:rPr lang="en-US" sz="2400" dirty="0" smtClean="0"/>
                        <a:t> oral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e.tilde</a:t>
                      </a:r>
                      <a:r>
                        <a:rPr lang="en-US" sz="2400" dirty="0" smtClean="0"/>
                        <a:t> o </a:t>
                      </a:r>
                      <a:r>
                        <a:rPr lang="en-US" sz="2400" dirty="0" err="1" smtClean="0"/>
                        <a:t>acento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escrito</a:t>
                      </a:r>
                      <a:endParaRPr lang="en-US" sz="2400" dirty="0"/>
                    </a:p>
                  </a:txBody>
                  <a:tcPr/>
                </a:tc>
              </a:tr>
              <a:tr h="9086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6.Combinación entre dos </a:t>
                      </a:r>
                      <a:r>
                        <a:rPr lang="en-US" sz="2400" dirty="0" err="1" smtClean="0"/>
                        <a:t>vocales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débiles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f.vocales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débiles</a:t>
                      </a:r>
                      <a:endParaRPr lang="en-US" sz="2400" dirty="0"/>
                    </a:p>
                  </a:txBody>
                  <a:tcPr/>
                </a:tc>
              </a:tr>
              <a:tr h="9086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7.La “e” y</a:t>
                      </a:r>
                      <a:r>
                        <a:rPr lang="en-US" sz="2400" baseline="0" dirty="0" smtClean="0"/>
                        <a:t> la “</a:t>
                      </a:r>
                      <a:r>
                        <a:rPr lang="en-US" sz="2400" baseline="0" dirty="0" err="1" smtClean="0"/>
                        <a:t>i</a:t>
                      </a:r>
                      <a:r>
                        <a:rPr lang="en-US" sz="2400" baseline="0" dirty="0" smtClean="0"/>
                        <a:t>” </a:t>
                      </a:r>
                      <a:r>
                        <a:rPr lang="en-US" sz="2400" baseline="0" dirty="0" err="1" smtClean="0"/>
                        <a:t>pertenencen</a:t>
                      </a:r>
                      <a:r>
                        <a:rPr lang="en-US" sz="2400" baseline="0" dirty="0" smtClean="0"/>
                        <a:t> a </a:t>
                      </a:r>
                      <a:r>
                        <a:rPr lang="en-US" sz="2400" baseline="0" dirty="0" err="1" smtClean="0"/>
                        <a:t>este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grupo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g.vocales</a:t>
                      </a:r>
                      <a:endParaRPr lang="en-US" sz="2400" dirty="0"/>
                    </a:p>
                  </a:txBody>
                  <a:tcPr/>
                </a:tc>
              </a:tr>
              <a:tr h="90868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8.La “I” y la “u” </a:t>
                      </a:r>
                      <a:r>
                        <a:rPr lang="en-US" sz="2400" dirty="0" err="1" smtClean="0"/>
                        <a:t>pertenecen</a:t>
                      </a:r>
                      <a:r>
                        <a:rPr lang="en-US" sz="2400" dirty="0" smtClean="0"/>
                        <a:t> a </a:t>
                      </a:r>
                      <a:r>
                        <a:rPr lang="en-US" sz="2400" dirty="0" err="1" smtClean="0"/>
                        <a:t>este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grupo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/>
              <a:t>v</a:t>
            </a:r>
            <a:r>
              <a:rPr lang="en-US" sz="3600" dirty="0" err="1" smtClean="0"/>
              <a:t>ocales</a:t>
            </a:r>
            <a:r>
              <a:rPr lang="en-US" sz="3600" dirty="0" smtClean="0"/>
              <a:t>			</a:t>
            </a:r>
            <a:r>
              <a:rPr lang="en-US" sz="3600" dirty="0" err="1" smtClean="0"/>
              <a:t>diptongos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diéresis</a:t>
            </a:r>
            <a:r>
              <a:rPr lang="en-US" sz="3600" dirty="0" smtClean="0"/>
              <a:t>			</a:t>
            </a:r>
            <a:r>
              <a:rPr lang="en-US" sz="3600" dirty="0" err="1" smtClean="0"/>
              <a:t>triptongos</a:t>
            </a:r>
            <a:endParaRPr lang="en-US" sz="3600" dirty="0" smtClean="0"/>
          </a:p>
          <a:p>
            <a:pPr>
              <a:buNone/>
            </a:pPr>
            <a:r>
              <a:rPr lang="en-US" sz="3600" dirty="0" err="1"/>
              <a:t>v</a:t>
            </a:r>
            <a:r>
              <a:rPr lang="en-US" sz="3600" dirty="0" err="1" smtClean="0"/>
              <a:t>ocales</a:t>
            </a:r>
            <a:r>
              <a:rPr lang="en-US" sz="3600" dirty="0" smtClean="0"/>
              <a:t> </a:t>
            </a:r>
            <a:r>
              <a:rPr lang="en-US" sz="3600" dirty="0" err="1" smtClean="0"/>
              <a:t>débiles</a:t>
            </a:r>
            <a:r>
              <a:rPr lang="en-US" sz="3600" dirty="0" smtClean="0"/>
              <a:t>	tilde</a:t>
            </a:r>
          </a:p>
          <a:p>
            <a:pPr>
              <a:buNone/>
            </a:pPr>
            <a:r>
              <a:rPr lang="en-US" sz="3600" dirty="0" err="1"/>
              <a:t>v</a:t>
            </a:r>
            <a:r>
              <a:rPr lang="en-US" sz="3600" dirty="0" err="1" smtClean="0"/>
              <a:t>ocales</a:t>
            </a:r>
            <a:r>
              <a:rPr lang="en-US" sz="3600" dirty="0" smtClean="0"/>
              <a:t> </a:t>
            </a:r>
            <a:r>
              <a:rPr lang="en-US" sz="3600" dirty="0" err="1" smtClean="0"/>
              <a:t>fuertes</a:t>
            </a:r>
            <a:r>
              <a:rPr lang="en-US" sz="3600" dirty="0" smtClean="0"/>
              <a:t>	</a:t>
            </a:r>
            <a:r>
              <a:rPr lang="en-US" sz="3600" dirty="0" err="1" smtClean="0"/>
              <a:t>palabras</a:t>
            </a:r>
            <a:r>
              <a:rPr lang="en-US" sz="3600" dirty="0" smtClean="0"/>
              <a:t> </a:t>
            </a:r>
            <a:r>
              <a:rPr lang="en-US" sz="3600" dirty="0" err="1" smtClean="0"/>
              <a:t>agudas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sílaba</a:t>
            </a:r>
            <a:r>
              <a:rPr lang="en-US" sz="3600" dirty="0" smtClean="0"/>
              <a:t> </a:t>
            </a:r>
            <a:r>
              <a:rPr lang="en-US" sz="3600" dirty="0" err="1" smtClean="0"/>
              <a:t>tónica</a:t>
            </a:r>
            <a:r>
              <a:rPr lang="en-US" sz="3600" dirty="0" smtClean="0"/>
              <a:t>		</a:t>
            </a:r>
            <a:r>
              <a:rPr lang="en-US" sz="3600" dirty="0" err="1" smtClean="0"/>
              <a:t>palabras</a:t>
            </a:r>
            <a:r>
              <a:rPr lang="en-US" sz="3600" dirty="0" smtClean="0"/>
              <a:t> </a:t>
            </a:r>
            <a:r>
              <a:rPr lang="en-US" sz="3600" dirty="0" err="1" smtClean="0"/>
              <a:t>llanas</a:t>
            </a:r>
            <a:endParaRPr lang="en-US" sz="3600" dirty="0" smtClean="0"/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				</a:t>
            </a:r>
            <a:r>
              <a:rPr lang="en-US" sz="3600" dirty="0" err="1" smtClean="0"/>
              <a:t>palabras</a:t>
            </a:r>
            <a:r>
              <a:rPr lang="en-US" sz="3600" dirty="0" smtClean="0"/>
              <a:t> </a:t>
            </a:r>
            <a:r>
              <a:rPr lang="en-US" sz="3600" dirty="0" err="1" smtClean="0"/>
              <a:t>esdrújulas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Acentuación</a:t>
            </a:r>
            <a:r>
              <a:rPr lang="en-US" sz="2000" dirty="0" smtClean="0"/>
              <a:t>: </a:t>
            </a:r>
            <a:r>
              <a:rPr lang="en-US" sz="2000" dirty="0" err="1" smtClean="0"/>
              <a:t>clasificación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palabras</a:t>
            </a:r>
            <a:r>
              <a:rPr lang="en-US" sz="2000" dirty="0" smtClean="0"/>
              <a:t> </a:t>
            </a:r>
            <a:r>
              <a:rPr lang="en-US" sz="2000" dirty="0" err="1" smtClean="0"/>
              <a:t>por</a:t>
            </a:r>
            <a:r>
              <a:rPr lang="en-US" sz="2000" dirty="0" smtClean="0"/>
              <a:t> el </a:t>
            </a:r>
            <a:r>
              <a:rPr lang="en-US" sz="2000" dirty="0" err="1" smtClean="0"/>
              <a:t>acento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Una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dificultades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notables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hispano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habla</a:t>
            </a:r>
            <a:r>
              <a:rPr lang="en-US" dirty="0" smtClean="0"/>
              <a:t> </a:t>
            </a:r>
            <a:r>
              <a:rPr lang="en-US" dirty="0" err="1" smtClean="0"/>
              <a:t>inglés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uso</a:t>
            </a:r>
            <a:r>
              <a:rPr lang="en-US" dirty="0" smtClean="0"/>
              <a:t> del </a:t>
            </a:r>
            <a:r>
              <a:rPr lang="en-US" dirty="0" err="1" smtClean="0"/>
              <a:t>acento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en </a:t>
            </a:r>
            <a:r>
              <a:rPr lang="en-US" dirty="0" err="1" smtClean="0"/>
              <a:t>espa</a:t>
            </a:r>
            <a:r>
              <a:rPr lang="en-US" dirty="0" err="1" smtClean="0">
                <a:latin typeface="Calibri"/>
                <a:cs typeface="Calibri"/>
              </a:rPr>
              <a:t>ñol</a:t>
            </a:r>
            <a:r>
              <a:rPr lang="en-US" dirty="0" smtClean="0">
                <a:latin typeface="Calibri"/>
                <a:cs typeface="Calibri"/>
              </a:rPr>
              <a:t> se </a:t>
            </a:r>
            <a:r>
              <a:rPr lang="en-US" dirty="0" err="1" smtClean="0">
                <a:latin typeface="Calibri"/>
                <a:cs typeface="Calibri"/>
              </a:rPr>
              <a:t>dividen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según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su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acento</a:t>
            </a:r>
            <a:r>
              <a:rPr lang="en-US" dirty="0" smtClean="0">
                <a:latin typeface="Calibri"/>
                <a:cs typeface="Calibri"/>
              </a:rPr>
              <a:t> (</a:t>
            </a:r>
            <a:r>
              <a:rPr lang="en-US" dirty="0" err="1" smtClean="0">
                <a:latin typeface="Calibri"/>
                <a:cs typeface="Calibri"/>
              </a:rPr>
              <a:t>escrito</a:t>
            </a:r>
            <a:r>
              <a:rPr lang="en-US" dirty="0" smtClean="0">
                <a:latin typeface="Calibri"/>
                <a:cs typeface="Calibri"/>
              </a:rPr>
              <a:t> o no) en </a:t>
            </a:r>
            <a:r>
              <a:rPr lang="en-US" dirty="0" err="1" smtClean="0">
                <a:latin typeface="Calibri"/>
                <a:cs typeface="Calibri"/>
              </a:rPr>
              <a:t>tres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grupos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err="1" smtClean="0">
                <a:latin typeface="Calibri"/>
                <a:cs typeface="Calibri"/>
              </a:rPr>
              <a:t>agudas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llanas</a:t>
            </a:r>
            <a:r>
              <a:rPr lang="en-US" dirty="0" smtClean="0">
                <a:latin typeface="Calibri"/>
                <a:cs typeface="Calibri"/>
              </a:rPr>
              <a:t> y </a:t>
            </a:r>
            <a:r>
              <a:rPr lang="en-US" dirty="0" err="1" smtClean="0">
                <a:latin typeface="Calibri"/>
                <a:cs typeface="Calibri"/>
              </a:rPr>
              <a:t>esdrújulas</a:t>
            </a: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b="1" u="sng" dirty="0" err="1" smtClean="0">
                <a:latin typeface="Calibri"/>
                <a:cs typeface="Calibri"/>
              </a:rPr>
              <a:t>Agudas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err="1" smtClean="0">
                <a:latin typeface="Calibri"/>
                <a:cs typeface="Calibri"/>
              </a:rPr>
              <a:t>llevan</a:t>
            </a:r>
            <a:r>
              <a:rPr lang="en-US" dirty="0" smtClean="0">
                <a:latin typeface="Calibri"/>
                <a:cs typeface="Calibri"/>
              </a:rPr>
              <a:t> el </a:t>
            </a:r>
            <a:r>
              <a:rPr lang="en-US" dirty="0" err="1" smtClean="0">
                <a:latin typeface="Calibri"/>
                <a:cs typeface="Calibri"/>
              </a:rPr>
              <a:t>acento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tónico</a:t>
            </a:r>
            <a:r>
              <a:rPr lang="en-US" dirty="0" smtClean="0">
                <a:latin typeface="Calibri"/>
                <a:cs typeface="Calibri"/>
              </a:rPr>
              <a:t> en la </a:t>
            </a:r>
            <a:r>
              <a:rPr lang="en-US" dirty="0" err="1" smtClean="0">
                <a:latin typeface="Calibri"/>
                <a:cs typeface="Calibri"/>
              </a:rPr>
              <a:t>última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sílaba</a:t>
            </a: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     </a:t>
            </a:r>
            <a:r>
              <a:rPr lang="en-US" dirty="0" err="1" smtClean="0">
                <a:latin typeface="Calibri"/>
                <a:cs typeface="Calibri"/>
              </a:rPr>
              <a:t>ej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err="1" smtClean="0">
                <a:latin typeface="Calibri"/>
                <a:cs typeface="Calibri"/>
              </a:rPr>
              <a:t>llevar</a:t>
            </a:r>
            <a:r>
              <a:rPr lang="en-US" dirty="0" smtClean="0">
                <a:latin typeface="Calibri"/>
                <a:cs typeface="Calibri"/>
              </a:rPr>
              <a:t>, ciudad, liberal, </a:t>
            </a:r>
            <a:r>
              <a:rPr lang="en-US" dirty="0" err="1" smtClean="0">
                <a:latin typeface="Calibri"/>
                <a:cs typeface="Calibri"/>
              </a:rPr>
              <a:t>canté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televisión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interés</a:t>
            </a: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b="1" u="sng" dirty="0" err="1" smtClean="0">
                <a:latin typeface="Calibri"/>
                <a:cs typeface="Calibri"/>
              </a:rPr>
              <a:t>Llanas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err="1" smtClean="0">
                <a:latin typeface="Calibri"/>
                <a:cs typeface="Calibri"/>
              </a:rPr>
              <a:t>llevan</a:t>
            </a:r>
            <a:r>
              <a:rPr lang="en-US" dirty="0" smtClean="0">
                <a:latin typeface="Calibri"/>
                <a:cs typeface="Calibri"/>
              </a:rPr>
              <a:t> el </a:t>
            </a:r>
            <a:r>
              <a:rPr lang="en-US" dirty="0" err="1" smtClean="0">
                <a:latin typeface="Calibri"/>
                <a:cs typeface="Calibri"/>
              </a:rPr>
              <a:t>acento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tónico</a:t>
            </a:r>
            <a:r>
              <a:rPr lang="en-US" dirty="0" smtClean="0">
                <a:latin typeface="Calibri"/>
                <a:cs typeface="Calibri"/>
              </a:rPr>
              <a:t> en la </a:t>
            </a:r>
            <a:r>
              <a:rPr lang="en-US" dirty="0" err="1" smtClean="0">
                <a:latin typeface="Calibri"/>
                <a:cs typeface="Calibri"/>
              </a:rPr>
              <a:t>penúltima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sílaba</a:t>
            </a: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    </a:t>
            </a:r>
            <a:r>
              <a:rPr lang="en-US" dirty="0" err="1" smtClean="0">
                <a:latin typeface="Calibri"/>
                <a:cs typeface="Calibri"/>
              </a:rPr>
              <a:t>ej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err="1" smtClean="0">
                <a:latin typeface="Calibri"/>
                <a:cs typeface="Calibri"/>
              </a:rPr>
              <a:t>árbol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llevan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aves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sitio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helado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pienso</a:t>
            </a:r>
            <a:endParaRPr lang="en-US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US" b="1" u="sng" dirty="0" err="1" smtClean="0">
                <a:latin typeface="Calibri"/>
                <a:cs typeface="Calibri"/>
              </a:rPr>
              <a:t>Esdrújulas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err="1" smtClean="0">
                <a:latin typeface="Calibri"/>
                <a:cs typeface="Calibri"/>
              </a:rPr>
              <a:t>llevan</a:t>
            </a:r>
            <a:r>
              <a:rPr lang="en-US" dirty="0" smtClean="0">
                <a:latin typeface="Calibri"/>
                <a:cs typeface="Calibri"/>
              </a:rPr>
              <a:t> el </a:t>
            </a:r>
            <a:r>
              <a:rPr lang="en-US" dirty="0" err="1" smtClean="0">
                <a:latin typeface="Calibri"/>
                <a:cs typeface="Calibri"/>
              </a:rPr>
              <a:t>acento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tónico</a:t>
            </a:r>
            <a:r>
              <a:rPr lang="en-US" dirty="0" smtClean="0">
                <a:latin typeface="Calibri"/>
                <a:cs typeface="Calibri"/>
              </a:rPr>
              <a:t> en la </a:t>
            </a:r>
            <a:r>
              <a:rPr lang="en-US" dirty="0" err="1" smtClean="0">
                <a:latin typeface="Calibri"/>
                <a:cs typeface="Calibri"/>
              </a:rPr>
              <a:t>antepenúltima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sílaba</a:t>
            </a:r>
            <a:r>
              <a:rPr lang="en-US" dirty="0" smtClean="0">
                <a:latin typeface="Calibri"/>
                <a:cs typeface="Calibri"/>
              </a:rPr>
              <a:t>    </a:t>
            </a:r>
            <a:r>
              <a:rPr lang="en-US" dirty="0" err="1" smtClean="0">
                <a:latin typeface="Calibri"/>
                <a:cs typeface="Calibri"/>
              </a:rPr>
              <a:t>ej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 err="1" smtClean="0">
                <a:latin typeface="Calibri"/>
                <a:cs typeface="Calibri"/>
              </a:rPr>
              <a:t>teléfono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helicóptero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sílaba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árboles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A </a:t>
            </a:r>
            <a:r>
              <a:rPr lang="en-US" sz="2000" dirty="0" err="1" smtClean="0"/>
              <a:t>trabajar:subraya</a:t>
            </a:r>
            <a:r>
              <a:rPr lang="en-US" sz="2000" dirty="0" smtClean="0"/>
              <a:t> el </a:t>
            </a:r>
            <a:r>
              <a:rPr lang="en-US" sz="2000" dirty="0" err="1" smtClean="0"/>
              <a:t>acento</a:t>
            </a:r>
            <a:r>
              <a:rPr lang="en-US" sz="2000" dirty="0" smtClean="0"/>
              <a:t> </a:t>
            </a:r>
            <a:r>
              <a:rPr lang="en-US" sz="2000" dirty="0" err="1" smtClean="0"/>
              <a:t>tónico</a:t>
            </a:r>
            <a:r>
              <a:rPr lang="en-US" sz="2000" dirty="0" smtClean="0"/>
              <a:t> e </a:t>
            </a:r>
            <a:r>
              <a:rPr lang="en-US" sz="2000" dirty="0" err="1" smtClean="0"/>
              <a:t>indica</a:t>
            </a:r>
            <a:r>
              <a:rPr lang="en-US" sz="2000" dirty="0" smtClean="0"/>
              <a:t> con la </a:t>
            </a:r>
            <a:r>
              <a:rPr lang="en-US" sz="2000" b="1" dirty="0" smtClean="0"/>
              <a:t>A</a:t>
            </a:r>
            <a:r>
              <a:rPr lang="en-US" sz="2000" dirty="0" smtClean="0"/>
              <a:t>(</a:t>
            </a:r>
            <a:r>
              <a:rPr lang="en-US" sz="2000" dirty="0" err="1" smtClean="0"/>
              <a:t>aguda</a:t>
            </a:r>
            <a:r>
              <a:rPr lang="en-US" sz="2000" dirty="0" smtClean="0"/>
              <a:t>), </a:t>
            </a:r>
            <a:r>
              <a:rPr lang="en-US" sz="2000" b="1" dirty="0" smtClean="0"/>
              <a:t>LL</a:t>
            </a:r>
            <a:r>
              <a:rPr lang="en-US" sz="2000" dirty="0" smtClean="0"/>
              <a:t>(</a:t>
            </a:r>
            <a:r>
              <a:rPr lang="en-US" sz="2000" dirty="0" err="1" smtClean="0"/>
              <a:t>llana</a:t>
            </a:r>
            <a:r>
              <a:rPr lang="en-US" sz="2000" dirty="0" smtClean="0"/>
              <a:t>), </a:t>
            </a:r>
            <a:r>
              <a:rPr lang="en-US" sz="2000" b="1" dirty="0" smtClean="0"/>
              <a:t>E</a:t>
            </a:r>
            <a:r>
              <a:rPr lang="en-US" sz="2000" dirty="0" smtClean="0"/>
              <a:t>(</a:t>
            </a:r>
            <a:r>
              <a:rPr lang="en-US" sz="2000" dirty="0" err="1" smtClean="0"/>
              <a:t>esdrújula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990600"/>
          <a:ext cx="80772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1574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cárcel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iglesia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azúcar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cantó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canto</a:t>
                      </a:r>
                      <a:endParaRPr lang="en-US" sz="2400" dirty="0"/>
                    </a:p>
                  </a:txBody>
                  <a:tcPr anchor="ctr"/>
                </a:tc>
              </a:tr>
              <a:tr h="1574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semáforo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amanecer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comisión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extranjero</a:t>
                      </a:r>
                      <a:endParaRPr lang="en-US" sz="2400" dirty="0"/>
                    </a:p>
                  </a:txBody>
                  <a:tcPr anchor="ctr"/>
                </a:tc>
              </a:tr>
              <a:tr h="15748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horizonte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flor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+mj-lt"/>
                        </a:rPr>
                        <a:t>carnicer</a:t>
                      </a:r>
                      <a:r>
                        <a:rPr lang="en-US" sz="2400" dirty="0" err="1" smtClean="0">
                          <a:latin typeface="+mj-lt"/>
                          <a:cs typeface="Calibri"/>
                        </a:rPr>
                        <a:t>ía</a:t>
                      </a:r>
                      <a:endParaRPr lang="en-US" sz="2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amanecer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corazón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acento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029200"/>
          </a:xfrm>
        </p:spPr>
        <p:txBody>
          <a:bodyPr/>
          <a:lstStyle/>
          <a:p>
            <a:r>
              <a:rPr lang="en-US" b="1" dirty="0" smtClean="0"/>
              <a:t>AGUDAS</a:t>
            </a:r>
            <a:r>
              <a:rPr lang="en-US" dirty="0" smtClean="0"/>
              <a:t>:  </a:t>
            </a:r>
            <a:r>
              <a:rPr lang="en-US" dirty="0" err="1" smtClean="0"/>
              <a:t>llevan</a:t>
            </a:r>
            <a:r>
              <a:rPr lang="en-US" dirty="0" smtClean="0"/>
              <a:t> el </a:t>
            </a:r>
            <a:r>
              <a:rPr lang="en-US" dirty="0" err="1" smtClean="0"/>
              <a:t>acento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terminan</a:t>
            </a:r>
            <a:r>
              <a:rPr lang="en-US" dirty="0" smtClean="0"/>
              <a:t> en N, S o VOCAL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ej</a:t>
            </a:r>
            <a:r>
              <a:rPr lang="en-US" dirty="0" smtClean="0"/>
              <a:t>: </a:t>
            </a:r>
            <a:r>
              <a:rPr lang="en-US" dirty="0" err="1" smtClean="0"/>
              <a:t>canción</a:t>
            </a:r>
            <a:r>
              <a:rPr lang="en-US" dirty="0" smtClean="0"/>
              <a:t>, </a:t>
            </a:r>
            <a:r>
              <a:rPr lang="en-US" dirty="0" err="1" smtClean="0"/>
              <a:t>caminé</a:t>
            </a:r>
            <a:r>
              <a:rPr lang="en-US" dirty="0" smtClean="0"/>
              <a:t>, </a:t>
            </a:r>
            <a:r>
              <a:rPr lang="en-US" dirty="0" err="1" smtClean="0"/>
              <a:t>acción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LLANAS</a:t>
            </a:r>
            <a:r>
              <a:rPr lang="en-US" dirty="0" smtClean="0"/>
              <a:t>:  </a:t>
            </a:r>
            <a:r>
              <a:rPr lang="en-US" dirty="0" err="1" smtClean="0"/>
              <a:t>llevan</a:t>
            </a:r>
            <a:r>
              <a:rPr lang="en-US" dirty="0" smtClean="0"/>
              <a:t> el </a:t>
            </a:r>
            <a:r>
              <a:rPr lang="en-US" dirty="0" err="1" smtClean="0"/>
              <a:t>acento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terminan</a:t>
            </a:r>
            <a:r>
              <a:rPr lang="en-US" dirty="0" smtClean="0"/>
              <a:t> en </a:t>
            </a:r>
            <a:r>
              <a:rPr lang="en-US" dirty="0" err="1" smtClean="0"/>
              <a:t>consonante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sea N o S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ej</a:t>
            </a:r>
            <a:r>
              <a:rPr lang="en-US" dirty="0" smtClean="0"/>
              <a:t>: </a:t>
            </a:r>
            <a:r>
              <a:rPr lang="en-US" dirty="0" err="1" smtClean="0"/>
              <a:t>árbol</a:t>
            </a:r>
            <a:r>
              <a:rPr lang="en-US" dirty="0" smtClean="0"/>
              <a:t>, </a:t>
            </a:r>
            <a:r>
              <a:rPr lang="en-US" dirty="0" err="1" smtClean="0"/>
              <a:t>lápiz</a:t>
            </a:r>
            <a:r>
              <a:rPr lang="en-US" dirty="0" smtClean="0"/>
              <a:t>, </a:t>
            </a:r>
            <a:r>
              <a:rPr lang="en-US" dirty="0" err="1" smtClean="0"/>
              <a:t>fácil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ESDRÚJULAS</a:t>
            </a:r>
            <a:r>
              <a:rPr lang="en-US" dirty="0" smtClean="0"/>
              <a:t>:  </a:t>
            </a:r>
            <a:r>
              <a:rPr lang="en-US" dirty="0" err="1" smtClean="0"/>
              <a:t>siempre</a:t>
            </a:r>
            <a:r>
              <a:rPr lang="en-US" dirty="0" smtClean="0"/>
              <a:t> </a:t>
            </a:r>
            <a:r>
              <a:rPr lang="en-US" dirty="0" err="1" smtClean="0"/>
              <a:t>llevan</a:t>
            </a:r>
            <a:r>
              <a:rPr lang="en-US" dirty="0" smtClean="0"/>
              <a:t> el </a:t>
            </a:r>
            <a:r>
              <a:rPr lang="en-US" dirty="0" err="1" smtClean="0"/>
              <a:t>acento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ej</a:t>
            </a:r>
            <a:r>
              <a:rPr lang="en-US" dirty="0" smtClean="0"/>
              <a:t>: </a:t>
            </a:r>
            <a:r>
              <a:rPr lang="en-US" dirty="0" err="1" smtClean="0"/>
              <a:t>pájaro</a:t>
            </a:r>
            <a:r>
              <a:rPr lang="en-US" dirty="0" smtClean="0"/>
              <a:t>, </a:t>
            </a:r>
            <a:r>
              <a:rPr lang="en-US" dirty="0" err="1" smtClean="0"/>
              <a:t>esdrújula</a:t>
            </a:r>
            <a:r>
              <a:rPr lang="en-US" dirty="0" smtClean="0"/>
              <a:t>, </a:t>
            </a:r>
            <a:r>
              <a:rPr lang="en-US" dirty="0" err="1" smtClean="0"/>
              <a:t>rápido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trabajar</a:t>
            </a:r>
            <a:r>
              <a:rPr lang="en-US" sz="2400" dirty="0" smtClean="0"/>
              <a:t>: </a:t>
            </a:r>
            <a:r>
              <a:rPr lang="en-US" sz="2400" dirty="0" err="1" smtClean="0"/>
              <a:t>identifica</a:t>
            </a:r>
            <a:r>
              <a:rPr lang="en-US" sz="2400" dirty="0" smtClean="0"/>
              <a:t> la </a:t>
            </a:r>
            <a:r>
              <a:rPr lang="en-US" sz="2400" dirty="0" err="1" smtClean="0"/>
              <a:t>palabra</a:t>
            </a:r>
            <a:r>
              <a:rPr lang="en-US" sz="2400" dirty="0" smtClean="0"/>
              <a:t> y </a:t>
            </a:r>
            <a:r>
              <a:rPr lang="en-US" sz="2400" dirty="0" err="1" smtClean="0"/>
              <a:t>pon</a:t>
            </a:r>
            <a:r>
              <a:rPr lang="en-US" sz="2400" dirty="0" smtClean="0"/>
              <a:t> el </a:t>
            </a:r>
            <a:r>
              <a:rPr lang="en-US" sz="2400" dirty="0" err="1" smtClean="0"/>
              <a:t>acento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necesario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219200"/>
          <a:ext cx="8610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751"/>
                <a:gridCol w="1582489"/>
                <a:gridCol w="1722120"/>
                <a:gridCol w="1815208"/>
                <a:gridCol w="1629032"/>
              </a:tblGrid>
              <a:tr h="131445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novelistico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lampara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basico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telegrafico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rapido</a:t>
                      </a:r>
                      <a:endParaRPr lang="en-US" sz="2400" dirty="0"/>
                    </a:p>
                  </a:txBody>
                  <a:tcPr anchor="ctr"/>
                </a:tc>
              </a:tr>
              <a:tr h="131445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facil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angel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debil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arbol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casado</a:t>
                      </a:r>
                      <a:endParaRPr lang="en-US" sz="2400" dirty="0"/>
                    </a:p>
                  </a:txBody>
                  <a:tcPr anchor="ctr"/>
                </a:tc>
              </a:tr>
              <a:tr h="131445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teatral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mejor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cancion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arroz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salud</a:t>
                      </a:r>
                      <a:endParaRPr lang="en-US" sz="2400" dirty="0"/>
                    </a:p>
                  </a:txBody>
                  <a:tcPr anchor="ctr"/>
                </a:tc>
              </a:tr>
              <a:tr h="131445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espiritu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aqui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pacifico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comedia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eramos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 </a:t>
            </a:r>
            <a:r>
              <a:rPr lang="en-US" sz="2400" dirty="0" err="1" smtClean="0"/>
              <a:t>poquito</a:t>
            </a:r>
            <a:r>
              <a:rPr lang="en-US" sz="2400" dirty="0" smtClean="0"/>
              <a:t> </a:t>
            </a:r>
            <a:r>
              <a:rPr lang="en-US" sz="2400" dirty="0" err="1" smtClean="0"/>
              <a:t>m</a:t>
            </a:r>
            <a:r>
              <a:rPr lang="en-US" sz="2400" dirty="0" err="1" smtClean="0">
                <a:latin typeface="Times New Roman"/>
                <a:cs typeface="Times New Roman"/>
              </a:rPr>
              <a:t>ás</a:t>
            </a:r>
            <a:r>
              <a:rPr lang="en-US" sz="2400" dirty="0" smtClean="0">
                <a:latin typeface="Times New Roman"/>
                <a:cs typeface="Times New Roman"/>
              </a:rPr>
              <a:t>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696200" cy="5334000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palabras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llevan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K.  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generalmente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palabras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vienen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griego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inglés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kilo,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kilómetro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kinder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sonidos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KE y KI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escriben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la QU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paquete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quiso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queso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 Q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solamente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seguida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UE ó UI 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siempre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diferencia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inglés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oye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 U,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entonces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escribe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la C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inglés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quota, frequently, questionnaire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español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frecuentemente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cuestionario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sonidos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KA, KO y KU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siempre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escriben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la C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casa,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cubano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Traduzcan</a:t>
            </a:r>
            <a:r>
              <a:rPr lang="en-US" sz="2400" dirty="0" smtClean="0"/>
              <a:t> al </a:t>
            </a:r>
            <a:r>
              <a:rPr lang="en-US" sz="2400" dirty="0" err="1" smtClean="0"/>
              <a:t>espa</a:t>
            </a:r>
            <a:r>
              <a:rPr lang="en-US" sz="2400" dirty="0" err="1" smtClean="0">
                <a:latin typeface="Times New Roman"/>
                <a:cs typeface="Times New Roman"/>
              </a:rPr>
              <a:t>ñol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Chemistry is a hard subject.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You need to complete the questionnaire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equator limits the tropical zone.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Which one is yours?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quadrangle has four sides.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This tropical fish is for my aquarium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381000"/>
          </a:xfrm>
        </p:spPr>
        <p:txBody>
          <a:bodyPr>
            <a:normAutofit fontScale="90000"/>
          </a:bodyPr>
          <a:lstStyle/>
          <a:p>
            <a:r>
              <a:rPr lang="en-US" sz="2400" dirty="0" err="1" smtClean="0"/>
              <a:t>Pongamos</a:t>
            </a:r>
            <a:r>
              <a:rPr lang="en-US" sz="2400" dirty="0" smtClean="0"/>
              <a:t> los </a:t>
            </a:r>
            <a:r>
              <a:rPr lang="en-US" sz="2400" dirty="0" err="1" smtClean="0"/>
              <a:t>acentos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33400"/>
            <a:ext cx="8763000" cy="6324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Desde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epocas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primitivas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el ser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humano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ha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identificado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mal, con los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animales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civilizaciones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aborigenes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del Africa o de America, un totem animal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protegia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comunidades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familia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persona.  Si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cuerpo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un animal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muerto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virtudes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animal,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fuerza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valentia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ligereza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pasaban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personas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consumian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carne.  En 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Edad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europea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era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comun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incorporar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nombre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persona el de un animal,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ocurre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Leonardo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corazon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 Toda 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mitologia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antigua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cuyas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magnificas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historias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cuentan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habla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milagrosas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transformaciones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humanos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animales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 No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extraño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eso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ocurra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tambien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 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mitologia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cubana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as</a:t>
            </a:r>
            <a:r>
              <a:rPr lang="en-US" dirty="0" smtClean="0"/>
              <a:t> </a:t>
            </a:r>
            <a:r>
              <a:rPr lang="en-US" dirty="0" err="1" smtClean="0"/>
              <a:t>vocales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Se </a:t>
            </a:r>
            <a:r>
              <a:rPr lang="en-US" sz="3600" dirty="0" err="1" smtClean="0"/>
              <a:t>dividen</a:t>
            </a:r>
            <a:r>
              <a:rPr lang="en-US" sz="3600" dirty="0" smtClean="0"/>
              <a:t> en dos </a:t>
            </a:r>
            <a:r>
              <a:rPr lang="en-US" sz="3600" dirty="0" err="1" smtClean="0"/>
              <a:t>grupos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fuertes</a:t>
            </a:r>
            <a:r>
              <a:rPr lang="en-US" sz="3600" dirty="0" smtClean="0"/>
              <a:t>: a   e   o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débiles</a:t>
            </a:r>
            <a:r>
              <a:rPr lang="en-US" sz="3600" dirty="0" smtClean="0"/>
              <a:t>: </a:t>
            </a:r>
            <a:r>
              <a:rPr lang="en-US" sz="3600" dirty="0" err="1" smtClean="0"/>
              <a:t>i</a:t>
            </a:r>
            <a:r>
              <a:rPr lang="en-US" sz="3600" dirty="0" smtClean="0"/>
              <a:t>   u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600" dirty="0" smtClean="0"/>
              <a:t>La Y </a:t>
            </a:r>
            <a:r>
              <a:rPr lang="en-US" sz="3600" dirty="0" err="1" smtClean="0"/>
              <a:t>también</a:t>
            </a:r>
            <a:r>
              <a:rPr lang="en-US" sz="3600" dirty="0" smtClean="0"/>
              <a:t> </a:t>
            </a:r>
            <a:r>
              <a:rPr lang="en-US" sz="3600" dirty="0" err="1" smtClean="0"/>
              <a:t>suele</a:t>
            </a:r>
            <a:r>
              <a:rPr lang="en-US" sz="3600" dirty="0" smtClean="0"/>
              <a:t> </a:t>
            </a:r>
            <a:r>
              <a:rPr lang="en-US" sz="3600" dirty="0" err="1" smtClean="0"/>
              <a:t>llamarse</a:t>
            </a:r>
            <a:r>
              <a:rPr lang="en-US" sz="3600" dirty="0" smtClean="0"/>
              <a:t> </a:t>
            </a:r>
            <a:r>
              <a:rPr lang="en-US" sz="3600" dirty="0" err="1" smtClean="0"/>
              <a:t>semivocal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800" dirty="0" err="1"/>
              <a:t>l</a:t>
            </a:r>
            <a:r>
              <a:rPr lang="en-US" sz="2800" dirty="0" err="1" smtClean="0"/>
              <a:t>as</a:t>
            </a:r>
            <a:r>
              <a:rPr lang="en-US" sz="2800" dirty="0" smtClean="0"/>
              <a:t> </a:t>
            </a:r>
            <a:r>
              <a:rPr lang="en-US" sz="2800" dirty="0" err="1" smtClean="0"/>
              <a:t>vocales</a:t>
            </a:r>
            <a:r>
              <a:rPr lang="en-US" sz="2800" dirty="0" smtClean="0"/>
              <a:t> cont…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458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/>
              <a:t>Todas</a:t>
            </a:r>
            <a:r>
              <a:rPr lang="en-US" sz="3200" dirty="0" smtClean="0"/>
              <a:t>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vocales</a:t>
            </a:r>
            <a:r>
              <a:rPr lang="en-US" sz="3200" dirty="0" smtClean="0"/>
              <a:t> </a:t>
            </a:r>
            <a:r>
              <a:rPr lang="en-US" sz="3200" dirty="0" err="1" smtClean="0"/>
              <a:t>tienen</a:t>
            </a:r>
            <a:r>
              <a:rPr lang="en-US" sz="3200" dirty="0" smtClean="0"/>
              <a:t> un solo </a:t>
            </a:r>
            <a:r>
              <a:rPr lang="en-US" sz="3200" dirty="0" err="1" smtClean="0"/>
              <a:t>sonido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La “u” </a:t>
            </a:r>
            <a:r>
              <a:rPr lang="en-US" sz="3200" dirty="0" err="1" smtClean="0"/>
              <a:t>es</a:t>
            </a:r>
            <a:r>
              <a:rPr lang="en-US" sz="3200" dirty="0" smtClean="0"/>
              <a:t> la </a:t>
            </a:r>
            <a:r>
              <a:rPr lang="en-US" sz="3200" dirty="0" err="1" smtClean="0"/>
              <a:t>única</a:t>
            </a:r>
            <a:r>
              <a:rPr lang="en-US" sz="3200" dirty="0" smtClean="0"/>
              <a:t> vocal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puede</a:t>
            </a:r>
            <a:r>
              <a:rPr lang="en-US" sz="3200" dirty="0" smtClean="0"/>
              <a:t> ser </a:t>
            </a:r>
            <a:r>
              <a:rPr lang="en-US" sz="3200" dirty="0" err="1" smtClean="0"/>
              <a:t>silenciosa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err="1" smtClean="0"/>
              <a:t>Después</a:t>
            </a:r>
            <a:r>
              <a:rPr lang="en-US" sz="3200" dirty="0" smtClean="0"/>
              <a:t> de la Q (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representar</a:t>
            </a:r>
            <a:r>
              <a:rPr lang="en-US" sz="3200" dirty="0" smtClean="0"/>
              <a:t> el </a:t>
            </a:r>
            <a:r>
              <a:rPr lang="en-US" sz="3200" dirty="0" err="1" smtClean="0"/>
              <a:t>sonido</a:t>
            </a:r>
            <a:r>
              <a:rPr lang="en-US" sz="3200" dirty="0" smtClean="0"/>
              <a:t> K </a:t>
            </a:r>
            <a:r>
              <a:rPr lang="en-US" sz="3200" dirty="0" err="1" smtClean="0"/>
              <a:t>cuando</a:t>
            </a:r>
            <a:r>
              <a:rPr lang="en-US" sz="3200" dirty="0" smtClean="0"/>
              <a:t> </a:t>
            </a:r>
            <a:r>
              <a:rPr lang="en-US" sz="3200" dirty="0" err="1" smtClean="0"/>
              <a:t>va</a:t>
            </a:r>
            <a:r>
              <a:rPr lang="en-US" sz="3200" dirty="0" smtClean="0"/>
              <a:t> </a:t>
            </a:r>
            <a:r>
              <a:rPr lang="en-US" sz="3200" dirty="0" err="1" smtClean="0"/>
              <a:t>seguida</a:t>
            </a:r>
            <a:r>
              <a:rPr lang="en-US" sz="3200" dirty="0" smtClean="0"/>
              <a:t> de la e ó la </a:t>
            </a:r>
            <a:r>
              <a:rPr lang="en-US" sz="3200" dirty="0" err="1" smtClean="0"/>
              <a:t>i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Después</a:t>
            </a:r>
            <a:r>
              <a:rPr lang="en-US" sz="3200" dirty="0" smtClean="0"/>
              <a:t> de la G (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representar</a:t>
            </a:r>
            <a:r>
              <a:rPr lang="en-US" sz="3200" dirty="0" smtClean="0"/>
              <a:t> el </a:t>
            </a:r>
            <a:r>
              <a:rPr lang="en-US" sz="3200" dirty="0" err="1" smtClean="0"/>
              <a:t>sonido</a:t>
            </a:r>
            <a:r>
              <a:rPr lang="en-US" sz="3200" dirty="0" smtClean="0"/>
              <a:t> </a:t>
            </a:r>
            <a:r>
              <a:rPr lang="en-US" sz="3200" dirty="0" err="1" smtClean="0"/>
              <a:t>gue</a:t>
            </a:r>
            <a:r>
              <a:rPr lang="en-US" sz="3200" dirty="0" smtClean="0"/>
              <a:t> o </a:t>
            </a:r>
            <a:r>
              <a:rPr lang="en-US" sz="3200" dirty="0" err="1" smtClean="0"/>
              <a:t>gui</a:t>
            </a:r>
            <a:r>
              <a:rPr lang="en-US" sz="32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vocales</a:t>
            </a:r>
            <a:r>
              <a:rPr lang="en-US" sz="3200" dirty="0" smtClean="0"/>
              <a:t>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Hay </a:t>
            </a:r>
            <a:r>
              <a:rPr lang="en-US" sz="3200" dirty="0" err="1" smtClean="0"/>
              <a:t>algunas</a:t>
            </a:r>
            <a:r>
              <a:rPr lang="en-US" sz="3200" dirty="0" smtClean="0"/>
              <a:t> </a:t>
            </a:r>
            <a:r>
              <a:rPr lang="en-US" sz="3200" dirty="0" err="1" smtClean="0"/>
              <a:t>palabras</a:t>
            </a:r>
            <a:r>
              <a:rPr lang="en-US" sz="3200" dirty="0" smtClean="0"/>
              <a:t> </a:t>
            </a:r>
            <a:r>
              <a:rPr lang="en-US" sz="3200" dirty="0" err="1" smtClean="0"/>
              <a:t>donde</a:t>
            </a:r>
            <a:r>
              <a:rPr lang="en-US" sz="3200" dirty="0" smtClean="0"/>
              <a:t> la “u” se </a:t>
            </a:r>
            <a:r>
              <a:rPr lang="en-US" sz="3200" dirty="0" err="1" smtClean="0"/>
              <a:t>pronuncia</a:t>
            </a:r>
            <a:r>
              <a:rPr lang="en-US" sz="3200" dirty="0" smtClean="0"/>
              <a:t> antes de la e ó la </a:t>
            </a:r>
            <a:r>
              <a:rPr lang="en-US" sz="3200" dirty="0" err="1" smtClean="0"/>
              <a:t>i</a:t>
            </a:r>
            <a:r>
              <a:rPr lang="en-US" sz="3200" dirty="0" smtClean="0"/>
              <a:t>.  En </a:t>
            </a:r>
            <a:r>
              <a:rPr lang="en-US" sz="3200" dirty="0" err="1" smtClean="0"/>
              <a:t>esos</a:t>
            </a:r>
            <a:r>
              <a:rPr lang="en-US" sz="3200" dirty="0" smtClean="0"/>
              <a:t> </a:t>
            </a:r>
            <a:r>
              <a:rPr lang="en-US" sz="3200" dirty="0" err="1" smtClean="0"/>
              <a:t>casos</a:t>
            </a:r>
            <a:r>
              <a:rPr lang="en-US" sz="3200" dirty="0" smtClean="0"/>
              <a:t> </a:t>
            </a:r>
            <a:r>
              <a:rPr lang="en-US" sz="3200" dirty="0" err="1" smtClean="0"/>
              <a:t>necesita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diéresis</a:t>
            </a:r>
            <a:r>
              <a:rPr lang="en-US" sz="3200" dirty="0" smtClean="0"/>
              <a:t> (ü).  </a:t>
            </a:r>
            <a:r>
              <a:rPr lang="en-US" sz="3200" dirty="0" err="1" smtClean="0"/>
              <a:t>Ej</a:t>
            </a:r>
            <a:r>
              <a:rPr lang="en-US" sz="3200" dirty="0" smtClean="0"/>
              <a:t>: </a:t>
            </a:r>
            <a:r>
              <a:rPr lang="en-US" sz="3200" dirty="0" err="1" smtClean="0"/>
              <a:t>bilingüe</a:t>
            </a:r>
            <a:r>
              <a:rPr lang="en-US" sz="3200" dirty="0" smtClean="0"/>
              <a:t>, </a:t>
            </a:r>
            <a:r>
              <a:rPr lang="en-US" sz="3200" dirty="0" err="1" smtClean="0"/>
              <a:t>pingüino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Leer en </a:t>
            </a:r>
            <a:r>
              <a:rPr lang="en-US" dirty="0" err="1" smtClean="0"/>
              <a:t>voz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914400"/>
          <a:ext cx="8381999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790"/>
                <a:gridCol w="2076790"/>
                <a:gridCol w="2076790"/>
                <a:gridCol w="2151629"/>
              </a:tblGrid>
              <a:tr h="97536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ma</a:t>
                      </a:r>
                      <a:r>
                        <a:rPr lang="en-US" sz="2800" dirty="0" err="1" smtClean="0">
                          <a:latin typeface="Calibri"/>
                          <a:cs typeface="Calibri"/>
                        </a:rPr>
                        <a:t>ñ</a:t>
                      </a:r>
                      <a:r>
                        <a:rPr lang="en-US" sz="2800" dirty="0" err="1" smtClean="0"/>
                        <a:t>ana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penitencia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oloroso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murciélago</a:t>
                      </a:r>
                      <a:endParaRPr lang="en-US" sz="2800" dirty="0"/>
                    </a:p>
                  </a:txBody>
                  <a:tcPr anchor="ctr"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mudo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muleta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pomposo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querido</a:t>
                      </a:r>
                      <a:endParaRPr lang="en-US" sz="2800" dirty="0"/>
                    </a:p>
                  </a:txBody>
                  <a:tcPr anchor="ctr"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gaucho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paraguas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ungüento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mejicano</a:t>
                      </a:r>
                      <a:endParaRPr lang="en-US" sz="2800" dirty="0"/>
                    </a:p>
                  </a:txBody>
                  <a:tcPr anchor="ctr"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miniatura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voy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quiniela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cuanto</a:t>
                      </a:r>
                      <a:endParaRPr lang="en-US" sz="2800" dirty="0"/>
                    </a:p>
                  </a:txBody>
                  <a:tcPr anchor="ctr"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merengue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guitarra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saque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hueso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diptongos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7630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err="1" smtClean="0"/>
              <a:t>Cuando</a:t>
            </a:r>
            <a:r>
              <a:rPr lang="en-US" sz="3600" dirty="0" smtClean="0"/>
              <a:t> en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palabra</a:t>
            </a:r>
            <a:r>
              <a:rPr lang="en-US" sz="3600" dirty="0" smtClean="0"/>
              <a:t> se </a:t>
            </a:r>
            <a:r>
              <a:rPr lang="en-US" sz="3600" dirty="0" err="1" smtClean="0"/>
              <a:t>combinan</a:t>
            </a:r>
            <a:r>
              <a:rPr lang="en-US" sz="3600" dirty="0" smtClean="0"/>
              <a:t> </a:t>
            </a:r>
            <a:r>
              <a:rPr lang="en-US" sz="3600" dirty="0" err="1" smtClean="0"/>
              <a:t>una</a:t>
            </a:r>
            <a:r>
              <a:rPr lang="en-US" sz="3600" dirty="0" smtClean="0"/>
              <a:t> vocal </a:t>
            </a:r>
            <a:r>
              <a:rPr lang="en-US" sz="3600" dirty="0" err="1" smtClean="0"/>
              <a:t>fuerte</a:t>
            </a:r>
            <a:r>
              <a:rPr lang="en-US" sz="3600" dirty="0" smtClean="0"/>
              <a:t> y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débil</a:t>
            </a:r>
            <a:r>
              <a:rPr lang="en-US" sz="3600" dirty="0" smtClean="0"/>
              <a:t> o dos </a:t>
            </a:r>
            <a:r>
              <a:rPr lang="en-US" sz="3600" dirty="0" err="1" smtClean="0"/>
              <a:t>vocales</a:t>
            </a:r>
            <a:r>
              <a:rPr lang="en-US" sz="3600" dirty="0" smtClean="0"/>
              <a:t> </a:t>
            </a:r>
            <a:r>
              <a:rPr lang="en-US" sz="3600" dirty="0" err="1" smtClean="0"/>
              <a:t>débiles</a:t>
            </a: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Ej</a:t>
            </a:r>
            <a:r>
              <a:rPr lang="en-US" sz="3600" dirty="0" smtClean="0"/>
              <a:t>: </a:t>
            </a:r>
            <a:r>
              <a:rPr lang="en-US" sz="3600" dirty="0" err="1" smtClean="0"/>
              <a:t>cielo</a:t>
            </a:r>
            <a:r>
              <a:rPr lang="en-US" sz="3600" dirty="0" smtClean="0"/>
              <a:t>, </a:t>
            </a:r>
            <a:r>
              <a:rPr lang="en-US" sz="3600" dirty="0" err="1" smtClean="0"/>
              <a:t>cuanto</a:t>
            </a:r>
            <a:r>
              <a:rPr lang="en-US" sz="3600" dirty="0" smtClean="0"/>
              <a:t>, </a:t>
            </a:r>
            <a:r>
              <a:rPr lang="en-US" sz="3600" dirty="0" err="1" smtClean="0"/>
              <a:t>pienso</a:t>
            </a:r>
            <a:r>
              <a:rPr lang="en-US" sz="3600" dirty="0" smtClean="0"/>
              <a:t>, </a:t>
            </a:r>
            <a:r>
              <a:rPr lang="en-US" sz="3600" dirty="0" err="1" smtClean="0"/>
              <a:t>puedo</a:t>
            </a:r>
            <a:r>
              <a:rPr lang="en-US" sz="3600" dirty="0" smtClean="0"/>
              <a:t>, </a:t>
            </a:r>
            <a:r>
              <a:rPr lang="en-US" sz="3600" dirty="0" err="1" smtClean="0"/>
              <a:t>fuerte</a:t>
            </a:r>
            <a:r>
              <a:rPr lang="en-US" sz="3600" dirty="0" smtClean="0"/>
              <a:t>, </a:t>
            </a:r>
            <a:r>
              <a:rPr lang="en-US" sz="3600" dirty="0" err="1" smtClean="0"/>
              <a:t>caigo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diptongos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 smtClean="0"/>
              <a:t>También</a:t>
            </a:r>
            <a:r>
              <a:rPr lang="en-US" sz="3200" dirty="0" smtClean="0"/>
              <a:t> hay </a:t>
            </a:r>
            <a:r>
              <a:rPr lang="en-US" sz="3200" dirty="0" err="1" smtClean="0"/>
              <a:t>diptongo</a:t>
            </a:r>
            <a:r>
              <a:rPr lang="en-US" sz="3200" dirty="0" smtClean="0"/>
              <a:t> en: </a:t>
            </a:r>
            <a:r>
              <a:rPr lang="en-US" sz="3200" dirty="0" err="1" smtClean="0"/>
              <a:t>ley</a:t>
            </a:r>
            <a:r>
              <a:rPr lang="en-US" sz="3200" dirty="0" smtClean="0"/>
              <a:t>, </a:t>
            </a:r>
            <a:r>
              <a:rPr lang="en-US" sz="3200" dirty="0" err="1" smtClean="0"/>
              <a:t>rey</a:t>
            </a:r>
            <a:r>
              <a:rPr lang="en-US" sz="3200" dirty="0" smtClean="0"/>
              <a:t>, hay (la “y”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semivocal</a:t>
            </a:r>
            <a:r>
              <a:rPr lang="en-US" sz="3200" dirty="0" smtClean="0"/>
              <a:t> </a:t>
            </a:r>
            <a:r>
              <a:rPr lang="en-US" sz="3200" dirty="0" err="1" smtClean="0"/>
              <a:t>porque</a:t>
            </a:r>
            <a:r>
              <a:rPr lang="en-US" sz="3200" dirty="0" smtClean="0"/>
              <a:t> </a:t>
            </a:r>
            <a:r>
              <a:rPr lang="en-US" sz="3200" dirty="0" err="1" smtClean="0"/>
              <a:t>tiene</a:t>
            </a:r>
            <a:r>
              <a:rPr lang="en-US" sz="3200" dirty="0" smtClean="0"/>
              <a:t> el </a:t>
            </a:r>
            <a:r>
              <a:rPr lang="en-US" sz="3200" dirty="0" err="1" smtClean="0"/>
              <a:t>sonido</a:t>
            </a:r>
            <a:r>
              <a:rPr lang="en-US" sz="3200" dirty="0" smtClean="0"/>
              <a:t> de la </a:t>
            </a:r>
            <a:r>
              <a:rPr lang="en-US" sz="3200" dirty="0" err="1" smtClean="0"/>
              <a:t>i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No hay </a:t>
            </a:r>
            <a:r>
              <a:rPr lang="en-US" sz="3200" dirty="0" err="1" smtClean="0"/>
              <a:t>diptongos</a:t>
            </a:r>
            <a:r>
              <a:rPr lang="en-US" sz="3200" dirty="0" smtClean="0"/>
              <a:t> en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palabras</a:t>
            </a:r>
            <a:r>
              <a:rPr lang="en-US" sz="3200" dirty="0" smtClean="0"/>
              <a:t> en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la “u” no se </a:t>
            </a:r>
            <a:r>
              <a:rPr lang="en-US" sz="3200" dirty="0" err="1" smtClean="0"/>
              <a:t>escucha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en </a:t>
            </a:r>
            <a:r>
              <a:rPr lang="en-US" sz="3200" dirty="0" err="1" smtClean="0"/>
              <a:t>guerra</a:t>
            </a:r>
            <a:r>
              <a:rPr lang="en-US" sz="3200" dirty="0" smtClean="0"/>
              <a:t>, </a:t>
            </a:r>
            <a:r>
              <a:rPr lang="en-US" sz="3200" dirty="0" err="1" smtClean="0"/>
              <a:t>que</a:t>
            </a:r>
            <a:r>
              <a:rPr lang="en-US" sz="3200" dirty="0" smtClean="0"/>
              <a:t>, </a:t>
            </a:r>
            <a:r>
              <a:rPr lang="en-US" sz="3200" dirty="0" err="1" smtClean="0"/>
              <a:t>quiso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poquito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254752"/>
          </a:xfrm>
        </p:spPr>
        <p:txBody>
          <a:bodyPr>
            <a:noAutofit/>
          </a:bodyPr>
          <a:lstStyle/>
          <a:p>
            <a:r>
              <a:rPr lang="en-US" sz="3200" dirty="0" smtClean="0"/>
              <a:t>Para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haya</a:t>
            </a:r>
            <a:r>
              <a:rPr lang="en-US" sz="3200" dirty="0" smtClean="0"/>
              <a:t> un </a:t>
            </a:r>
            <a:r>
              <a:rPr lang="en-US" sz="3200" dirty="0" err="1" smtClean="0"/>
              <a:t>diptongo</a:t>
            </a:r>
            <a:r>
              <a:rPr lang="en-US" sz="3200" dirty="0" smtClean="0"/>
              <a:t>, </a:t>
            </a:r>
            <a:r>
              <a:rPr lang="en-US" sz="3200" dirty="0" err="1" smtClean="0"/>
              <a:t>siempre</a:t>
            </a:r>
            <a:r>
              <a:rPr lang="en-US" sz="3200" dirty="0" smtClean="0"/>
              <a:t> </a:t>
            </a:r>
            <a:r>
              <a:rPr lang="en-US" sz="3200" dirty="0" err="1" smtClean="0"/>
              <a:t>debe</a:t>
            </a:r>
            <a:r>
              <a:rPr lang="en-US" sz="3200" dirty="0" smtClean="0"/>
              <a:t> </a:t>
            </a:r>
            <a:r>
              <a:rPr lang="en-US" sz="3200" dirty="0" err="1" smtClean="0"/>
              <a:t>existir</a:t>
            </a:r>
            <a:r>
              <a:rPr lang="en-US" sz="3200" dirty="0" smtClean="0"/>
              <a:t> la </a:t>
            </a:r>
            <a:r>
              <a:rPr lang="en-US" sz="3200" dirty="0" err="1" smtClean="0"/>
              <a:t>combinación</a:t>
            </a:r>
            <a:r>
              <a:rPr lang="en-US" sz="3200" dirty="0" smtClean="0"/>
              <a:t> de </a:t>
            </a:r>
            <a:r>
              <a:rPr lang="en-US" sz="3200" dirty="0" err="1" smtClean="0"/>
              <a:t>vocales</a:t>
            </a:r>
            <a:r>
              <a:rPr lang="en-US" sz="3200" dirty="0" smtClean="0"/>
              <a:t> </a:t>
            </a:r>
            <a:r>
              <a:rPr lang="en-US" sz="3200" dirty="0" err="1" smtClean="0"/>
              <a:t>ya</a:t>
            </a:r>
            <a:r>
              <a:rPr lang="en-US" sz="3200" dirty="0" smtClean="0"/>
              <a:t> </a:t>
            </a:r>
            <a:r>
              <a:rPr lang="en-US" sz="3200" dirty="0" err="1" smtClean="0"/>
              <a:t>indicada</a:t>
            </a:r>
            <a:r>
              <a:rPr lang="en-US" sz="3200" dirty="0" smtClean="0"/>
              <a:t>, de </a:t>
            </a:r>
            <a:r>
              <a:rPr lang="en-US" sz="3200" dirty="0" err="1" smtClean="0"/>
              <a:t>manera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palabras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sea, </a:t>
            </a:r>
            <a:r>
              <a:rPr lang="en-US" sz="3200" dirty="0" err="1" smtClean="0"/>
              <a:t>vea</a:t>
            </a:r>
            <a:r>
              <a:rPr lang="en-US" sz="3200" dirty="0" smtClean="0"/>
              <a:t>, </a:t>
            </a:r>
            <a:r>
              <a:rPr lang="en-US" sz="3200" dirty="0" err="1" smtClean="0"/>
              <a:t>cae</a:t>
            </a:r>
            <a:r>
              <a:rPr lang="en-US" sz="3200" dirty="0" smtClean="0"/>
              <a:t>, </a:t>
            </a:r>
            <a:r>
              <a:rPr lang="en-US" sz="3200" dirty="0" err="1" smtClean="0"/>
              <a:t>maestra</a:t>
            </a:r>
            <a:r>
              <a:rPr lang="en-US" sz="3200" dirty="0" smtClean="0"/>
              <a:t>… no </a:t>
            </a:r>
            <a:r>
              <a:rPr lang="en-US" sz="3200" dirty="0" err="1" smtClean="0"/>
              <a:t>tienen</a:t>
            </a:r>
            <a:r>
              <a:rPr lang="en-US" sz="3200" dirty="0" smtClean="0"/>
              <a:t> </a:t>
            </a:r>
            <a:r>
              <a:rPr lang="en-US" sz="3200" dirty="0" err="1" smtClean="0"/>
              <a:t>diptongos</a:t>
            </a:r>
            <a:endParaRPr lang="en-US" sz="3200" dirty="0" smtClean="0"/>
          </a:p>
          <a:p>
            <a:r>
              <a:rPr lang="en-US" sz="3200" dirty="0" smtClean="0"/>
              <a:t>Si a </a:t>
            </a:r>
            <a:r>
              <a:rPr lang="en-US" sz="3200" dirty="0" err="1" smtClean="0"/>
              <a:t>una</a:t>
            </a:r>
            <a:r>
              <a:rPr lang="en-US" sz="3200" dirty="0" smtClean="0"/>
              <a:t> vocal </a:t>
            </a:r>
            <a:r>
              <a:rPr lang="en-US" sz="3200" dirty="0" err="1" smtClean="0"/>
              <a:t>débil</a:t>
            </a:r>
            <a:r>
              <a:rPr lang="en-US" sz="3200" dirty="0" smtClean="0"/>
              <a:t> se le pone </a:t>
            </a:r>
            <a:r>
              <a:rPr lang="en-US" sz="3200" dirty="0" err="1" smtClean="0"/>
              <a:t>una</a:t>
            </a:r>
            <a:r>
              <a:rPr lang="en-US" sz="3200" dirty="0" smtClean="0"/>
              <a:t> tilde, o </a:t>
            </a:r>
            <a:r>
              <a:rPr lang="en-US" sz="3200" dirty="0" err="1" smtClean="0"/>
              <a:t>acento</a:t>
            </a:r>
            <a:r>
              <a:rPr lang="en-US" sz="3200" dirty="0" smtClean="0"/>
              <a:t> </a:t>
            </a:r>
            <a:r>
              <a:rPr lang="en-US" sz="3200" dirty="0" err="1" smtClean="0"/>
              <a:t>escrito</a:t>
            </a:r>
            <a:r>
              <a:rPr lang="en-US" sz="3200" dirty="0" smtClean="0"/>
              <a:t>, </a:t>
            </a:r>
            <a:r>
              <a:rPr lang="en-US" sz="3200" dirty="0" err="1" smtClean="0"/>
              <a:t>esta</a:t>
            </a:r>
            <a:r>
              <a:rPr lang="en-US" sz="3200" dirty="0" smtClean="0"/>
              <a:t> vocal se </a:t>
            </a:r>
            <a:r>
              <a:rPr lang="en-US" sz="3200" dirty="0" err="1" smtClean="0"/>
              <a:t>fortifica</a:t>
            </a:r>
            <a:r>
              <a:rPr lang="en-US" sz="3200" dirty="0" smtClean="0"/>
              <a:t> y </a:t>
            </a:r>
            <a:r>
              <a:rPr lang="en-US" sz="3200" dirty="0" err="1" smtClean="0"/>
              <a:t>deja</a:t>
            </a:r>
            <a:r>
              <a:rPr lang="en-US" sz="3200" dirty="0" smtClean="0"/>
              <a:t> de ser </a:t>
            </a:r>
            <a:r>
              <a:rPr lang="en-US" sz="3200" dirty="0" err="1" smtClean="0"/>
              <a:t>débil</a:t>
            </a:r>
            <a:r>
              <a:rPr lang="en-US" sz="3200" dirty="0" smtClean="0"/>
              <a:t>; </a:t>
            </a:r>
            <a:r>
              <a:rPr lang="en-US" sz="3200" dirty="0" err="1" smtClean="0"/>
              <a:t>por</a:t>
            </a:r>
            <a:r>
              <a:rPr lang="en-US" sz="3200" dirty="0" smtClean="0"/>
              <a:t> lo </a:t>
            </a:r>
            <a:r>
              <a:rPr lang="en-US" sz="3200" dirty="0" err="1" smtClean="0"/>
              <a:t>tanto</a:t>
            </a:r>
            <a:r>
              <a:rPr lang="en-US" sz="3200" dirty="0" smtClean="0"/>
              <a:t> se </a:t>
            </a:r>
            <a:r>
              <a:rPr lang="en-US" sz="3200" dirty="0" err="1" smtClean="0"/>
              <a:t>rompe</a:t>
            </a:r>
            <a:r>
              <a:rPr lang="en-US" sz="3200" dirty="0" smtClean="0"/>
              <a:t> el </a:t>
            </a:r>
            <a:r>
              <a:rPr lang="en-US" sz="3200" dirty="0" err="1" smtClean="0"/>
              <a:t>diptongo</a:t>
            </a:r>
            <a:r>
              <a:rPr lang="en-US" sz="3200" dirty="0" smtClean="0"/>
              <a:t>: </a:t>
            </a:r>
            <a:r>
              <a:rPr lang="en-US" sz="3200" dirty="0" err="1" smtClean="0"/>
              <a:t>mía</a:t>
            </a:r>
            <a:r>
              <a:rPr lang="en-US" sz="3200" dirty="0" smtClean="0"/>
              <a:t>, </a:t>
            </a:r>
            <a:r>
              <a:rPr lang="en-US" sz="3200" dirty="0" err="1" smtClean="0"/>
              <a:t>todavía</a:t>
            </a:r>
            <a:r>
              <a:rPr lang="en-US" sz="3200" dirty="0" smtClean="0"/>
              <a:t>, </a:t>
            </a:r>
            <a:r>
              <a:rPr lang="en-US" sz="3200" dirty="0" err="1" smtClean="0"/>
              <a:t>evalúa</a:t>
            </a:r>
            <a:r>
              <a:rPr lang="en-US" sz="3200" dirty="0" smtClean="0"/>
              <a:t>, </a:t>
            </a:r>
            <a:r>
              <a:rPr lang="en-US" sz="3200" dirty="0" err="1" smtClean="0"/>
              <a:t>acentúa</a:t>
            </a:r>
            <a:r>
              <a:rPr lang="en-US" sz="3200" dirty="0" smtClean="0"/>
              <a:t>, </a:t>
            </a:r>
            <a:r>
              <a:rPr lang="en-US" sz="3200" dirty="0" err="1" smtClean="0"/>
              <a:t>confíe</a:t>
            </a:r>
            <a:r>
              <a:rPr lang="en-US" sz="3200" dirty="0" smtClean="0"/>
              <a:t>, etc.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8549</TotalTime>
  <Words>1279</Words>
  <Application>Microsoft Office PowerPoint</Application>
  <PresentationFormat>On-screen Show (4:3)</PresentationFormat>
  <Paragraphs>240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La ortografía</vt:lpstr>
      <vt:lpstr>Vocabulario útil</vt:lpstr>
      <vt:lpstr>las vocales</vt:lpstr>
      <vt:lpstr>las vocales cont…</vt:lpstr>
      <vt:lpstr>las vocales cont…</vt:lpstr>
      <vt:lpstr>Leer en voz alta</vt:lpstr>
      <vt:lpstr>diptongos</vt:lpstr>
      <vt:lpstr>diptongos</vt:lpstr>
      <vt:lpstr>Un poquito más…</vt:lpstr>
      <vt:lpstr>triptongo</vt:lpstr>
      <vt:lpstr>A trabajar… Subraya las palabras que tienen un diptongo, circula las que tienen la u muda y agrega la diéresis a las que la necesitan</vt:lpstr>
      <vt:lpstr>La sílaba</vt:lpstr>
      <vt:lpstr>La sílaba</vt:lpstr>
      <vt:lpstr>La sílaba, cont</vt:lpstr>
      <vt:lpstr>A trabajar – Divide las siguientes palabras en sílabas</vt:lpstr>
      <vt:lpstr>Sílaba tónica</vt:lpstr>
      <vt:lpstr>Sílaba tónica, cont.</vt:lpstr>
      <vt:lpstr>A trabajar: separa las siguientes palabras en sílabas y circula la sílaba tónica</vt:lpstr>
      <vt:lpstr>Un repacito</vt:lpstr>
      <vt:lpstr>Acentuación: clasificación de palabras por el acento</vt:lpstr>
      <vt:lpstr>A trabajar:subraya el acento tónico e indica con la A(aguda), LL(llana), E(esdrújula)</vt:lpstr>
      <vt:lpstr>El acento escrito</vt:lpstr>
      <vt:lpstr>A trabajar: identifica la palabra y pon el acento si es necesario</vt:lpstr>
      <vt:lpstr>Un poquito más…</vt:lpstr>
      <vt:lpstr>Traduzcan al español</vt:lpstr>
      <vt:lpstr>Pongamos los acentos…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ortografia</dc:title>
  <dc:creator>Debbie</dc:creator>
  <cp:lastModifiedBy>Debbie</cp:lastModifiedBy>
  <cp:revision>65</cp:revision>
  <dcterms:created xsi:type="dcterms:W3CDTF">2016-07-20T17:34:58Z</dcterms:created>
  <dcterms:modified xsi:type="dcterms:W3CDTF">2016-07-26T16:04:35Z</dcterms:modified>
</cp:coreProperties>
</file>